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301" r:id="rId3"/>
    <p:sldId id="302" r:id="rId4"/>
    <p:sldId id="303" r:id="rId5"/>
    <p:sldId id="298" r:id="rId6"/>
    <p:sldId id="309" r:id="rId7"/>
    <p:sldId id="263" r:id="rId8"/>
    <p:sldId id="291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861"/>
    <a:srgbClr val="AA8A76"/>
    <a:srgbClr val="D4C4BA"/>
    <a:srgbClr val="CC3300"/>
    <a:srgbClr val="7B5F4D"/>
    <a:srgbClr val="A80000"/>
    <a:srgbClr val="F9F9F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176" autoAdjust="0"/>
  </p:normalViewPr>
  <p:slideViewPr>
    <p:cSldViewPr>
      <p:cViewPr>
        <p:scale>
          <a:sx n="100" d="100"/>
          <a:sy n="100" d="100"/>
        </p:scale>
        <p:origin x="-282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5368-0B21-4701-94A9-5B591A875815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2332-BCA5-41D2-AA04-61A242CA65E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45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332-BCA5-41D2-AA04-61A242CA65EC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332-BCA5-41D2-AA04-61A242CA65EC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332-BCA5-41D2-AA04-61A242CA65EC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332-BCA5-41D2-AA04-61A242CA65EC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2332-BCA5-41D2-AA04-61A242CA65EC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47D2-660B-4CEE-B3E8-9134B3821BAA}" type="datetimeFigureOut">
              <a:rPr lang="pt-PT" smtClean="0"/>
              <a:pPr/>
              <a:t>22/02/2019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CFA-D3F9-4D75-AD95-E57343ACA1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3782556"/>
            <a:ext cx="5328000" cy="3075444"/>
            <a:chOff x="0" y="3782556"/>
            <a:chExt cx="5328000" cy="307544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556"/>
              <a:ext cx="5328000" cy="3075444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" name="Forma livre 16"/>
            <p:cNvSpPr>
              <a:spLocks noChangeAspect="1"/>
            </p:cNvSpPr>
            <p:nvPr/>
          </p:nvSpPr>
          <p:spPr bwMode="auto">
            <a:xfrm>
              <a:off x="2296720" y="4046120"/>
              <a:ext cx="1368152" cy="1996484"/>
            </a:xfrm>
            <a:custGeom>
              <a:avLst/>
              <a:gdLst>
                <a:gd name="connsiteX0" fmla="*/ 266700 w 1285875"/>
                <a:gd name="connsiteY0" fmla="*/ 0 h 1876425"/>
                <a:gd name="connsiteX1" fmla="*/ 228600 w 1285875"/>
                <a:gd name="connsiteY1" fmla="*/ 238125 h 1876425"/>
                <a:gd name="connsiteX2" fmla="*/ 133350 w 1285875"/>
                <a:gd name="connsiteY2" fmla="*/ 447675 h 1876425"/>
                <a:gd name="connsiteX3" fmla="*/ 123825 w 1285875"/>
                <a:gd name="connsiteY3" fmla="*/ 704850 h 1876425"/>
                <a:gd name="connsiteX4" fmla="*/ 95250 w 1285875"/>
                <a:gd name="connsiteY4" fmla="*/ 1038225 h 1876425"/>
                <a:gd name="connsiteX5" fmla="*/ 238125 w 1285875"/>
                <a:gd name="connsiteY5" fmla="*/ 923925 h 1876425"/>
                <a:gd name="connsiteX6" fmla="*/ 238125 w 1285875"/>
                <a:gd name="connsiteY6" fmla="*/ 990600 h 1876425"/>
                <a:gd name="connsiteX7" fmla="*/ 38100 w 1285875"/>
                <a:gd name="connsiteY7" fmla="*/ 1181100 h 1876425"/>
                <a:gd name="connsiteX8" fmla="*/ 38100 w 1285875"/>
                <a:gd name="connsiteY8" fmla="*/ 1181100 h 1876425"/>
                <a:gd name="connsiteX9" fmla="*/ 257175 w 1285875"/>
                <a:gd name="connsiteY9" fmla="*/ 1190625 h 1876425"/>
                <a:gd name="connsiteX10" fmla="*/ 409575 w 1285875"/>
                <a:gd name="connsiteY10" fmla="*/ 1123950 h 1876425"/>
                <a:gd name="connsiteX11" fmla="*/ 371475 w 1285875"/>
                <a:gd name="connsiteY11" fmla="*/ 1009650 h 1876425"/>
                <a:gd name="connsiteX12" fmla="*/ 495300 w 1285875"/>
                <a:gd name="connsiteY12" fmla="*/ 923925 h 1876425"/>
                <a:gd name="connsiteX13" fmla="*/ 533400 w 1285875"/>
                <a:gd name="connsiteY13" fmla="*/ 1190625 h 1876425"/>
                <a:gd name="connsiteX14" fmla="*/ 381000 w 1285875"/>
                <a:gd name="connsiteY14" fmla="*/ 1304925 h 1876425"/>
                <a:gd name="connsiteX15" fmla="*/ 228600 w 1285875"/>
                <a:gd name="connsiteY15" fmla="*/ 1285875 h 1876425"/>
                <a:gd name="connsiteX16" fmla="*/ 228600 w 1285875"/>
                <a:gd name="connsiteY16" fmla="*/ 1285875 h 1876425"/>
                <a:gd name="connsiteX17" fmla="*/ 19050 w 1285875"/>
                <a:gd name="connsiteY17" fmla="*/ 1371600 h 1876425"/>
                <a:gd name="connsiteX18" fmla="*/ 0 w 1285875"/>
                <a:gd name="connsiteY18" fmla="*/ 1466850 h 1876425"/>
                <a:gd name="connsiteX19" fmla="*/ 57150 w 1285875"/>
                <a:gd name="connsiteY19" fmla="*/ 1552575 h 1876425"/>
                <a:gd name="connsiteX20" fmla="*/ 266700 w 1285875"/>
                <a:gd name="connsiteY20" fmla="*/ 1581150 h 1876425"/>
                <a:gd name="connsiteX21" fmla="*/ 390525 w 1285875"/>
                <a:gd name="connsiteY21" fmla="*/ 1638300 h 1876425"/>
                <a:gd name="connsiteX22" fmla="*/ 561975 w 1285875"/>
                <a:gd name="connsiteY22" fmla="*/ 1790700 h 1876425"/>
                <a:gd name="connsiteX23" fmla="*/ 752475 w 1285875"/>
                <a:gd name="connsiteY23" fmla="*/ 1876425 h 1876425"/>
                <a:gd name="connsiteX24" fmla="*/ 866775 w 1285875"/>
                <a:gd name="connsiteY24" fmla="*/ 1847850 h 1876425"/>
                <a:gd name="connsiteX25" fmla="*/ 962025 w 1285875"/>
                <a:gd name="connsiteY25" fmla="*/ 1762125 h 1876425"/>
                <a:gd name="connsiteX26" fmla="*/ 1085850 w 1285875"/>
                <a:gd name="connsiteY26" fmla="*/ 1466850 h 1876425"/>
                <a:gd name="connsiteX27" fmla="*/ 1143000 w 1285875"/>
                <a:gd name="connsiteY27" fmla="*/ 1323975 h 1876425"/>
                <a:gd name="connsiteX28" fmla="*/ 1219200 w 1285875"/>
                <a:gd name="connsiteY28" fmla="*/ 1343025 h 1876425"/>
                <a:gd name="connsiteX29" fmla="*/ 1190625 w 1285875"/>
                <a:gd name="connsiteY29" fmla="*/ 1209675 h 1876425"/>
                <a:gd name="connsiteX30" fmla="*/ 1209675 w 1285875"/>
                <a:gd name="connsiteY30" fmla="*/ 1009650 h 1876425"/>
                <a:gd name="connsiteX31" fmla="*/ 1266825 w 1285875"/>
                <a:gd name="connsiteY31" fmla="*/ 962025 h 1876425"/>
                <a:gd name="connsiteX32" fmla="*/ 1285875 w 1285875"/>
                <a:gd name="connsiteY32" fmla="*/ 857250 h 1876425"/>
                <a:gd name="connsiteX33" fmla="*/ 1247775 w 1285875"/>
                <a:gd name="connsiteY33" fmla="*/ 800100 h 1876425"/>
                <a:gd name="connsiteX34" fmla="*/ 1266825 w 1285875"/>
                <a:gd name="connsiteY34" fmla="*/ 704850 h 1876425"/>
                <a:gd name="connsiteX35" fmla="*/ 1143000 w 1285875"/>
                <a:gd name="connsiteY35" fmla="*/ 552450 h 1876425"/>
                <a:gd name="connsiteX36" fmla="*/ 1085850 w 1285875"/>
                <a:gd name="connsiteY36" fmla="*/ 438150 h 1876425"/>
                <a:gd name="connsiteX37" fmla="*/ 1019175 w 1285875"/>
                <a:gd name="connsiteY37" fmla="*/ 476250 h 1876425"/>
                <a:gd name="connsiteX38" fmla="*/ 981075 w 1285875"/>
                <a:gd name="connsiteY38" fmla="*/ 438150 h 1876425"/>
                <a:gd name="connsiteX39" fmla="*/ 895350 w 1285875"/>
                <a:gd name="connsiteY39" fmla="*/ 476250 h 1876425"/>
                <a:gd name="connsiteX40" fmla="*/ 723900 w 1285875"/>
                <a:gd name="connsiteY40" fmla="*/ 485775 h 1876425"/>
                <a:gd name="connsiteX41" fmla="*/ 904875 w 1285875"/>
                <a:gd name="connsiteY41" fmla="*/ 209550 h 1876425"/>
                <a:gd name="connsiteX42" fmla="*/ 857250 w 1285875"/>
                <a:gd name="connsiteY42" fmla="*/ 114300 h 1876425"/>
                <a:gd name="connsiteX43" fmla="*/ 619125 w 1285875"/>
                <a:gd name="connsiteY43" fmla="*/ 447675 h 1876425"/>
                <a:gd name="connsiteX44" fmla="*/ 609600 w 1285875"/>
                <a:gd name="connsiteY44" fmla="*/ 295275 h 1876425"/>
                <a:gd name="connsiteX45" fmla="*/ 457200 w 1285875"/>
                <a:gd name="connsiteY45" fmla="*/ 228600 h 1876425"/>
                <a:gd name="connsiteX46" fmla="*/ 457200 w 1285875"/>
                <a:gd name="connsiteY46" fmla="*/ 228600 h 1876425"/>
                <a:gd name="connsiteX47" fmla="*/ 495300 w 1285875"/>
                <a:gd name="connsiteY47" fmla="*/ 123825 h 1876425"/>
                <a:gd name="connsiteX48" fmla="*/ 266700 w 1285875"/>
                <a:gd name="connsiteY48" fmla="*/ 0 h 18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5875" h="1876425">
                  <a:moveTo>
                    <a:pt x="266700" y="0"/>
                  </a:moveTo>
                  <a:lnTo>
                    <a:pt x="228600" y="238125"/>
                  </a:lnTo>
                  <a:lnTo>
                    <a:pt x="133350" y="447675"/>
                  </a:lnTo>
                  <a:lnTo>
                    <a:pt x="123825" y="704850"/>
                  </a:lnTo>
                  <a:lnTo>
                    <a:pt x="95250" y="1038225"/>
                  </a:lnTo>
                  <a:lnTo>
                    <a:pt x="238125" y="923925"/>
                  </a:lnTo>
                  <a:lnTo>
                    <a:pt x="238125" y="990600"/>
                  </a:lnTo>
                  <a:lnTo>
                    <a:pt x="38100" y="1181100"/>
                  </a:lnTo>
                  <a:lnTo>
                    <a:pt x="38100" y="1181100"/>
                  </a:lnTo>
                  <a:lnTo>
                    <a:pt x="257175" y="1190625"/>
                  </a:lnTo>
                  <a:lnTo>
                    <a:pt x="409575" y="1123950"/>
                  </a:lnTo>
                  <a:lnTo>
                    <a:pt x="371475" y="1009650"/>
                  </a:lnTo>
                  <a:lnTo>
                    <a:pt x="495300" y="923925"/>
                  </a:lnTo>
                  <a:lnTo>
                    <a:pt x="533400" y="1190625"/>
                  </a:lnTo>
                  <a:lnTo>
                    <a:pt x="381000" y="1304925"/>
                  </a:lnTo>
                  <a:lnTo>
                    <a:pt x="228600" y="1285875"/>
                  </a:lnTo>
                  <a:lnTo>
                    <a:pt x="228600" y="1285875"/>
                  </a:lnTo>
                  <a:lnTo>
                    <a:pt x="19050" y="1371600"/>
                  </a:lnTo>
                  <a:lnTo>
                    <a:pt x="0" y="1466850"/>
                  </a:lnTo>
                  <a:lnTo>
                    <a:pt x="57150" y="1552575"/>
                  </a:lnTo>
                  <a:lnTo>
                    <a:pt x="266700" y="1581150"/>
                  </a:lnTo>
                  <a:lnTo>
                    <a:pt x="390525" y="1638300"/>
                  </a:lnTo>
                  <a:lnTo>
                    <a:pt x="561975" y="1790700"/>
                  </a:lnTo>
                  <a:lnTo>
                    <a:pt x="752475" y="1876425"/>
                  </a:lnTo>
                  <a:lnTo>
                    <a:pt x="866775" y="1847850"/>
                  </a:lnTo>
                  <a:lnTo>
                    <a:pt x="962025" y="1762125"/>
                  </a:lnTo>
                  <a:lnTo>
                    <a:pt x="1085850" y="1466850"/>
                  </a:lnTo>
                  <a:lnTo>
                    <a:pt x="1143000" y="1323975"/>
                  </a:lnTo>
                  <a:lnTo>
                    <a:pt x="1219200" y="1343025"/>
                  </a:lnTo>
                  <a:lnTo>
                    <a:pt x="1190625" y="1209675"/>
                  </a:lnTo>
                  <a:lnTo>
                    <a:pt x="1209675" y="1009650"/>
                  </a:lnTo>
                  <a:lnTo>
                    <a:pt x="1266825" y="962025"/>
                  </a:lnTo>
                  <a:lnTo>
                    <a:pt x="1285875" y="857250"/>
                  </a:lnTo>
                  <a:lnTo>
                    <a:pt x="1247775" y="800100"/>
                  </a:lnTo>
                  <a:lnTo>
                    <a:pt x="1266825" y="704850"/>
                  </a:lnTo>
                  <a:lnTo>
                    <a:pt x="1143000" y="552450"/>
                  </a:lnTo>
                  <a:lnTo>
                    <a:pt x="1085850" y="438150"/>
                  </a:lnTo>
                  <a:lnTo>
                    <a:pt x="1019175" y="476250"/>
                  </a:lnTo>
                  <a:lnTo>
                    <a:pt x="981075" y="438150"/>
                  </a:lnTo>
                  <a:lnTo>
                    <a:pt x="895350" y="476250"/>
                  </a:lnTo>
                  <a:lnTo>
                    <a:pt x="723900" y="485775"/>
                  </a:lnTo>
                  <a:lnTo>
                    <a:pt x="904875" y="209550"/>
                  </a:lnTo>
                  <a:lnTo>
                    <a:pt x="857250" y="114300"/>
                  </a:lnTo>
                  <a:lnTo>
                    <a:pt x="619125" y="447675"/>
                  </a:lnTo>
                  <a:lnTo>
                    <a:pt x="609600" y="295275"/>
                  </a:lnTo>
                  <a:lnTo>
                    <a:pt x="457200" y="228600"/>
                  </a:lnTo>
                  <a:lnTo>
                    <a:pt x="457200" y="228600"/>
                  </a:lnTo>
                  <a:lnTo>
                    <a:pt x="495300" y="123825"/>
                  </a:lnTo>
                  <a:lnTo>
                    <a:pt x="266700" y="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75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t-PT" sz="1400" b="1" dirty="0" smtClean="0">
                <a:latin typeface="ISOCPEUR" pitchFamily="34" charset="0"/>
              </a:endParaRPr>
            </a:p>
          </p:txBody>
        </p:sp>
      </p:grpSp>
      <p:sp>
        <p:nvSpPr>
          <p:cNvPr id="9" name="Rectângulo 8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3767138" defTabSz="695325">
              <a:spcBef>
                <a:spcPts val="700"/>
              </a:spcBef>
              <a:buSzPct val="100000"/>
            </a:pP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00309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pt-PT" sz="1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PT" sz="2000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ÁREA DE ATIVIDADES ECONÓMICAS “AVEIRO NORTE”</a:t>
            </a:r>
          </a:p>
        </p:txBody>
      </p:sp>
      <p:sp>
        <p:nvSpPr>
          <p:cNvPr id="8" name="Rectangle 3"/>
          <p:cNvSpPr>
            <a:spLocks noChangeAspect="1" noChangeArrowheads="1"/>
          </p:cNvSpPr>
          <p:nvPr/>
        </p:nvSpPr>
        <p:spPr bwMode="auto">
          <a:xfrm>
            <a:off x="5004048" y="1651953"/>
            <a:ext cx="4139952" cy="5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2438" marR="0" lvl="0" indent="-452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2438" algn="l"/>
              </a:tabLst>
            </a:pPr>
            <a:r>
              <a:rPr lang="pt-PT" sz="1400" b="1" dirty="0" smtClean="0">
                <a:latin typeface="ISOCPEUR" pitchFamily="34" charset="0"/>
              </a:rPr>
              <a:t>1.	ENQUADRAMENTO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Fatores Diferenciadores do Território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Importância da Zona Industrial de Taboeira </a:t>
            </a:r>
          </a:p>
          <a:p>
            <a:pPr marL="452438" lvl="0" indent="-180975" eaLnBrk="0" fontAlgn="base" hangingPunct="0">
              <a:spcBef>
                <a:spcPts val="1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	no contexto Regional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Oportunidade do C2020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Regras de candidatura</a:t>
            </a:r>
          </a:p>
          <a:p>
            <a:pPr marL="452438" indent="-452438" eaLnBrk="0" fontAlgn="base" hangingPunct="0">
              <a:spcAft>
                <a:spcPct val="0"/>
              </a:spcAft>
              <a:tabLst>
                <a:tab pos="452438" algn="l"/>
              </a:tabLst>
            </a:pP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452438" indent="-452438" eaLnBrk="0" fontAlgn="base" hangingPunct="0">
              <a:spcBef>
                <a:spcPts val="3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400" b="1" dirty="0" smtClean="0">
                <a:latin typeface="ISOCPEUR" pitchFamily="34" charset="0"/>
              </a:rPr>
              <a:t>2.	SISTEMA DE GESTÃO TERRITORIAL</a:t>
            </a:r>
          </a:p>
          <a:p>
            <a:pPr marL="452438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Instrumentos de gestão territorial</a:t>
            </a:r>
          </a:p>
          <a:p>
            <a:pPr marL="452438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Unidade de Execução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Instrumentos de Execução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2438" algn="l"/>
              </a:tabLst>
            </a:pP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452438" indent="-452438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400" b="1" dirty="0" smtClean="0">
                <a:latin typeface="ISOCPEUR" pitchFamily="34" charset="0"/>
              </a:rPr>
              <a:t>3.	MODELO ATUAL e PRÓXIMOS PASSOS</a:t>
            </a:r>
            <a:endParaRPr lang="pt-PT" sz="1400" b="1" dirty="0">
              <a:latin typeface="ISOCPEUR" pitchFamily="34" charset="0"/>
            </a:endParaRP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Cronograma</a:t>
            </a:r>
          </a:p>
          <a:p>
            <a:pPr marL="452438" lvl="0" indent="-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</a:pP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452438" indent="-452438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pt-PT" sz="1400" b="1" dirty="0" smtClean="0">
                <a:latin typeface="ISOCPEUR" pitchFamily="34" charset="0"/>
              </a:rPr>
              <a:t>4.	PARTICIPAÇÃO PÚBLICA</a:t>
            </a:r>
          </a:p>
          <a:p>
            <a:pPr marL="452438" lvl="0" indent="-180975" eaLnBrk="0" fontAlgn="base" hangingPunct="0">
              <a:spcBef>
                <a:spcPts val="600"/>
              </a:spcBef>
              <a:spcAft>
                <a:spcPct val="0"/>
              </a:spcAft>
              <a:tabLst>
                <a:tab pos="452438" algn="l"/>
              </a:tabLst>
            </a:pPr>
            <a:r>
              <a:rPr kumimoji="0" lang="pt-PT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SOCPEUR" pitchFamily="34" charset="0"/>
                <a:ea typeface="Calibri" pitchFamily="34" charset="0"/>
                <a:cs typeface="Times New Roman" pitchFamily="18" charset="0"/>
              </a:rPr>
              <a:t>&gt; 	Atendimento e locais de consulta</a:t>
            </a:r>
            <a:endParaRPr lang="pt-PT" sz="1300" dirty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452438" marR="0" lvl="0" indent="-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>
                <a:tab pos="452438" algn="l"/>
              </a:tabLst>
            </a:pPr>
            <a:r>
              <a:rPr kumimoji="0" lang="pt-PT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SOCPEUR" pitchFamily="34" charset="0"/>
                <a:ea typeface="Calibri" pitchFamily="34" charset="0"/>
                <a:cs typeface="Times New Roman" pitchFamily="18" charset="0"/>
              </a:rPr>
              <a:t>&gt; 	Modelos de recolha</a:t>
            </a:r>
            <a:r>
              <a:rPr kumimoji="0" lang="pt-PT" sz="1300" b="0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SOCPEUR" pitchFamily="34" charset="0"/>
                <a:ea typeface="Calibri" pitchFamily="34" charset="0"/>
                <a:cs typeface="Times New Roman" pitchFamily="18" charset="0"/>
              </a:rPr>
              <a:t> de informação cadastral</a:t>
            </a:r>
            <a:endParaRPr kumimoji="0" lang="pt-PT" sz="13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ISOCPEUR" pitchFamily="34" charset="0"/>
            </a:endParaRPr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UNIDADE DE EXECUÇÃO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71800" y="1700808"/>
            <a:ext cx="1977203" cy="1980000"/>
            <a:chOff x="2771800" y="1700808"/>
            <a:chExt cx="1977203" cy="198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1700808"/>
              <a:ext cx="1977203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orma livre 14"/>
            <p:cNvSpPr>
              <a:spLocks noChangeAspect="1"/>
            </p:cNvSpPr>
            <p:nvPr/>
          </p:nvSpPr>
          <p:spPr bwMode="auto">
            <a:xfrm>
              <a:off x="3988793" y="2307825"/>
              <a:ext cx="222031" cy="324000"/>
            </a:xfrm>
            <a:custGeom>
              <a:avLst/>
              <a:gdLst>
                <a:gd name="connsiteX0" fmla="*/ 266700 w 1285875"/>
                <a:gd name="connsiteY0" fmla="*/ 0 h 1876425"/>
                <a:gd name="connsiteX1" fmla="*/ 228600 w 1285875"/>
                <a:gd name="connsiteY1" fmla="*/ 238125 h 1876425"/>
                <a:gd name="connsiteX2" fmla="*/ 133350 w 1285875"/>
                <a:gd name="connsiteY2" fmla="*/ 447675 h 1876425"/>
                <a:gd name="connsiteX3" fmla="*/ 123825 w 1285875"/>
                <a:gd name="connsiteY3" fmla="*/ 704850 h 1876425"/>
                <a:gd name="connsiteX4" fmla="*/ 95250 w 1285875"/>
                <a:gd name="connsiteY4" fmla="*/ 1038225 h 1876425"/>
                <a:gd name="connsiteX5" fmla="*/ 238125 w 1285875"/>
                <a:gd name="connsiteY5" fmla="*/ 923925 h 1876425"/>
                <a:gd name="connsiteX6" fmla="*/ 238125 w 1285875"/>
                <a:gd name="connsiteY6" fmla="*/ 990600 h 1876425"/>
                <a:gd name="connsiteX7" fmla="*/ 38100 w 1285875"/>
                <a:gd name="connsiteY7" fmla="*/ 1181100 h 1876425"/>
                <a:gd name="connsiteX8" fmla="*/ 38100 w 1285875"/>
                <a:gd name="connsiteY8" fmla="*/ 1181100 h 1876425"/>
                <a:gd name="connsiteX9" fmla="*/ 257175 w 1285875"/>
                <a:gd name="connsiteY9" fmla="*/ 1190625 h 1876425"/>
                <a:gd name="connsiteX10" fmla="*/ 409575 w 1285875"/>
                <a:gd name="connsiteY10" fmla="*/ 1123950 h 1876425"/>
                <a:gd name="connsiteX11" fmla="*/ 371475 w 1285875"/>
                <a:gd name="connsiteY11" fmla="*/ 1009650 h 1876425"/>
                <a:gd name="connsiteX12" fmla="*/ 495300 w 1285875"/>
                <a:gd name="connsiteY12" fmla="*/ 923925 h 1876425"/>
                <a:gd name="connsiteX13" fmla="*/ 533400 w 1285875"/>
                <a:gd name="connsiteY13" fmla="*/ 1190625 h 1876425"/>
                <a:gd name="connsiteX14" fmla="*/ 381000 w 1285875"/>
                <a:gd name="connsiteY14" fmla="*/ 1304925 h 1876425"/>
                <a:gd name="connsiteX15" fmla="*/ 228600 w 1285875"/>
                <a:gd name="connsiteY15" fmla="*/ 1285875 h 1876425"/>
                <a:gd name="connsiteX16" fmla="*/ 228600 w 1285875"/>
                <a:gd name="connsiteY16" fmla="*/ 1285875 h 1876425"/>
                <a:gd name="connsiteX17" fmla="*/ 19050 w 1285875"/>
                <a:gd name="connsiteY17" fmla="*/ 1371600 h 1876425"/>
                <a:gd name="connsiteX18" fmla="*/ 0 w 1285875"/>
                <a:gd name="connsiteY18" fmla="*/ 1466850 h 1876425"/>
                <a:gd name="connsiteX19" fmla="*/ 57150 w 1285875"/>
                <a:gd name="connsiteY19" fmla="*/ 1552575 h 1876425"/>
                <a:gd name="connsiteX20" fmla="*/ 266700 w 1285875"/>
                <a:gd name="connsiteY20" fmla="*/ 1581150 h 1876425"/>
                <a:gd name="connsiteX21" fmla="*/ 390525 w 1285875"/>
                <a:gd name="connsiteY21" fmla="*/ 1638300 h 1876425"/>
                <a:gd name="connsiteX22" fmla="*/ 561975 w 1285875"/>
                <a:gd name="connsiteY22" fmla="*/ 1790700 h 1876425"/>
                <a:gd name="connsiteX23" fmla="*/ 752475 w 1285875"/>
                <a:gd name="connsiteY23" fmla="*/ 1876425 h 1876425"/>
                <a:gd name="connsiteX24" fmla="*/ 866775 w 1285875"/>
                <a:gd name="connsiteY24" fmla="*/ 1847850 h 1876425"/>
                <a:gd name="connsiteX25" fmla="*/ 962025 w 1285875"/>
                <a:gd name="connsiteY25" fmla="*/ 1762125 h 1876425"/>
                <a:gd name="connsiteX26" fmla="*/ 1085850 w 1285875"/>
                <a:gd name="connsiteY26" fmla="*/ 1466850 h 1876425"/>
                <a:gd name="connsiteX27" fmla="*/ 1143000 w 1285875"/>
                <a:gd name="connsiteY27" fmla="*/ 1323975 h 1876425"/>
                <a:gd name="connsiteX28" fmla="*/ 1219200 w 1285875"/>
                <a:gd name="connsiteY28" fmla="*/ 1343025 h 1876425"/>
                <a:gd name="connsiteX29" fmla="*/ 1190625 w 1285875"/>
                <a:gd name="connsiteY29" fmla="*/ 1209675 h 1876425"/>
                <a:gd name="connsiteX30" fmla="*/ 1209675 w 1285875"/>
                <a:gd name="connsiteY30" fmla="*/ 1009650 h 1876425"/>
                <a:gd name="connsiteX31" fmla="*/ 1266825 w 1285875"/>
                <a:gd name="connsiteY31" fmla="*/ 962025 h 1876425"/>
                <a:gd name="connsiteX32" fmla="*/ 1285875 w 1285875"/>
                <a:gd name="connsiteY32" fmla="*/ 857250 h 1876425"/>
                <a:gd name="connsiteX33" fmla="*/ 1247775 w 1285875"/>
                <a:gd name="connsiteY33" fmla="*/ 800100 h 1876425"/>
                <a:gd name="connsiteX34" fmla="*/ 1266825 w 1285875"/>
                <a:gd name="connsiteY34" fmla="*/ 704850 h 1876425"/>
                <a:gd name="connsiteX35" fmla="*/ 1143000 w 1285875"/>
                <a:gd name="connsiteY35" fmla="*/ 552450 h 1876425"/>
                <a:gd name="connsiteX36" fmla="*/ 1085850 w 1285875"/>
                <a:gd name="connsiteY36" fmla="*/ 438150 h 1876425"/>
                <a:gd name="connsiteX37" fmla="*/ 1019175 w 1285875"/>
                <a:gd name="connsiteY37" fmla="*/ 476250 h 1876425"/>
                <a:gd name="connsiteX38" fmla="*/ 981075 w 1285875"/>
                <a:gd name="connsiteY38" fmla="*/ 438150 h 1876425"/>
                <a:gd name="connsiteX39" fmla="*/ 895350 w 1285875"/>
                <a:gd name="connsiteY39" fmla="*/ 476250 h 1876425"/>
                <a:gd name="connsiteX40" fmla="*/ 723900 w 1285875"/>
                <a:gd name="connsiteY40" fmla="*/ 485775 h 1876425"/>
                <a:gd name="connsiteX41" fmla="*/ 904875 w 1285875"/>
                <a:gd name="connsiteY41" fmla="*/ 209550 h 1876425"/>
                <a:gd name="connsiteX42" fmla="*/ 857250 w 1285875"/>
                <a:gd name="connsiteY42" fmla="*/ 114300 h 1876425"/>
                <a:gd name="connsiteX43" fmla="*/ 619125 w 1285875"/>
                <a:gd name="connsiteY43" fmla="*/ 447675 h 1876425"/>
                <a:gd name="connsiteX44" fmla="*/ 609600 w 1285875"/>
                <a:gd name="connsiteY44" fmla="*/ 295275 h 1876425"/>
                <a:gd name="connsiteX45" fmla="*/ 457200 w 1285875"/>
                <a:gd name="connsiteY45" fmla="*/ 228600 h 1876425"/>
                <a:gd name="connsiteX46" fmla="*/ 457200 w 1285875"/>
                <a:gd name="connsiteY46" fmla="*/ 228600 h 1876425"/>
                <a:gd name="connsiteX47" fmla="*/ 495300 w 1285875"/>
                <a:gd name="connsiteY47" fmla="*/ 123825 h 1876425"/>
                <a:gd name="connsiteX48" fmla="*/ 266700 w 1285875"/>
                <a:gd name="connsiteY48" fmla="*/ 0 h 18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5875" h="1876425">
                  <a:moveTo>
                    <a:pt x="266700" y="0"/>
                  </a:moveTo>
                  <a:lnTo>
                    <a:pt x="228600" y="238125"/>
                  </a:lnTo>
                  <a:lnTo>
                    <a:pt x="133350" y="447675"/>
                  </a:lnTo>
                  <a:lnTo>
                    <a:pt x="123825" y="704850"/>
                  </a:lnTo>
                  <a:lnTo>
                    <a:pt x="95250" y="1038225"/>
                  </a:lnTo>
                  <a:lnTo>
                    <a:pt x="238125" y="923925"/>
                  </a:lnTo>
                  <a:lnTo>
                    <a:pt x="238125" y="990600"/>
                  </a:lnTo>
                  <a:lnTo>
                    <a:pt x="38100" y="1181100"/>
                  </a:lnTo>
                  <a:lnTo>
                    <a:pt x="38100" y="1181100"/>
                  </a:lnTo>
                  <a:lnTo>
                    <a:pt x="257175" y="1190625"/>
                  </a:lnTo>
                  <a:lnTo>
                    <a:pt x="409575" y="1123950"/>
                  </a:lnTo>
                  <a:lnTo>
                    <a:pt x="371475" y="1009650"/>
                  </a:lnTo>
                  <a:lnTo>
                    <a:pt x="495300" y="923925"/>
                  </a:lnTo>
                  <a:lnTo>
                    <a:pt x="533400" y="1190625"/>
                  </a:lnTo>
                  <a:lnTo>
                    <a:pt x="381000" y="1304925"/>
                  </a:lnTo>
                  <a:lnTo>
                    <a:pt x="228600" y="1285875"/>
                  </a:lnTo>
                  <a:lnTo>
                    <a:pt x="228600" y="1285875"/>
                  </a:lnTo>
                  <a:lnTo>
                    <a:pt x="19050" y="1371600"/>
                  </a:lnTo>
                  <a:lnTo>
                    <a:pt x="0" y="1466850"/>
                  </a:lnTo>
                  <a:lnTo>
                    <a:pt x="57150" y="1552575"/>
                  </a:lnTo>
                  <a:lnTo>
                    <a:pt x="266700" y="1581150"/>
                  </a:lnTo>
                  <a:lnTo>
                    <a:pt x="390525" y="1638300"/>
                  </a:lnTo>
                  <a:lnTo>
                    <a:pt x="561975" y="1790700"/>
                  </a:lnTo>
                  <a:lnTo>
                    <a:pt x="752475" y="1876425"/>
                  </a:lnTo>
                  <a:lnTo>
                    <a:pt x="866775" y="1847850"/>
                  </a:lnTo>
                  <a:lnTo>
                    <a:pt x="962025" y="1762125"/>
                  </a:lnTo>
                  <a:lnTo>
                    <a:pt x="1085850" y="1466850"/>
                  </a:lnTo>
                  <a:lnTo>
                    <a:pt x="1143000" y="1323975"/>
                  </a:lnTo>
                  <a:lnTo>
                    <a:pt x="1219200" y="1343025"/>
                  </a:lnTo>
                  <a:lnTo>
                    <a:pt x="1190625" y="1209675"/>
                  </a:lnTo>
                  <a:lnTo>
                    <a:pt x="1209675" y="1009650"/>
                  </a:lnTo>
                  <a:lnTo>
                    <a:pt x="1266825" y="962025"/>
                  </a:lnTo>
                  <a:lnTo>
                    <a:pt x="1285875" y="857250"/>
                  </a:lnTo>
                  <a:lnTo>
                    <a:pt x="1247775" y="800100"/>
                  </a:lnTo>
                  <a:lnTo>
                    <a:pt x="1266825" y="704850"/>
                  </a:lnTo>
                  <a:lnTo>
                    <a:pt x="1143000" y="552450"/>
                  </a:lnTo>
                  <a:lnTo>
                    <a:pt x="1085850" y="438150"/>
                  </a:lnTo>
                  <a:lnTo>
                    <a:pt x="1019175" y="476250"/>
                  </a:lnTo>
                  <a:lnTo>
                    <a:pt x="981075" y="438150"/>
                  </a:lnTo>
                  <a:lnTo>
                    <a:pt x="895350" y="476250"/>
                  </a:lnTo>
                  <a:lnTo>
                    <a:pt x="723900" y="485775"/>
                  </a:lnTo>
                  <a:lnTo>
                    <a:pt x="904875" y="209550"/>
                  </a:lnTo>
                  <a:lnTo>
                    <a:pt x="857250" y="114300"/>
                  </a:lnTo>
                  <a:lnTo>
                    <a:pt x="619125" y="447675"/>
                  </a:lnTo>
                  <a:lnTo>
                    <a:pt x="609600" y="295275"/>
                  </a:lnTo>
                  <a:lnTo>
                    <a:pt x="457200" y="228600"/>
                  </a:lnTo>
                  <a:lnTo>
                    <a:pt x="457200" y="228600"/>
                  </a:lnTo>
                  <a:lnTo>
                    <a:pt x="495300" y="12382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t-PT" sz="1400" b="1" dirty="0" smtClean="0">
                <a:latin typeface="ISOCPEUR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62844" y="1157034"/>
            <a:ext cx="3881155" cy="57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>
                <a:latin typeface="ISOCPEUR" pitchFamily="34" charset="0"/>
              </a:rPr>
              <a:t>FATORES DIFERENCIADORES</a:t>
            </a:r>
          </a:p>
          <a:p>
            <a:pPr marL="182563" indent="-182563" fontAlgn="base">
              <a:spcAft>
                <a:spcPct val="0"/>
              </a:spcAft>
              <a:buFont typeface="Wingdings"/>
              <a:buChar char="Ø"/>
              <a:tabLst>
                <a:tab pos="182563" algn="l"/>
              </a:tabLst>
            </a:pPr>
            <a:endParaRPr lang="pt-PT" sz="800" b="1" dirty="0">
              <a:solidFill>
                <a:schemeClr val="bg1"/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LOCALIZAÇÃO E ACESSIBILIDADES </a:t>
            </a:r>
          </a:p>
          <a:p>
            <a:pPr marL="182563" lvl="0" indent="-182563" eaLnBrk="0" fontAlgn="base" hangingPunct="0">
              <a:spcBef>
                <a:spcPts val="4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&gt; 	Localização geoestratégica</a:t>
            </a: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Excelentes ligações</a:t>
            </a: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Presença de Empresas de elevada importância</a:t>
            </a:r>
            <a:endParaRPr lang="pt-PT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Equipamentos e Serviços avançados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Grandes áreas comerciais </a:t>
            </a: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85725" lvl="0" indent="-85725" fontAlgn="base">
              <a:spcBef>
                <a:spcPct val="0"/>
              </a:spcBef>
              <a:spcAft>
                <a:spcPct val="0"/>
              </a:spcAft>
            </a:pPr>
            <a:endParaRPr lang="pt-PT" sz="800" dirty="0">
              <a:solidFill>
                <a:srgbClr val="C00000"/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INFRAESTRUTURAS E PLATAFORMAS LOGÍSTICAS</a:t>
            </a:r>
          </a:p>
          <a:p>
            <a:pPr marL="182563" indent="-182563" eaLnBrk="0" fontAlgn="base" hangingPunct="0">
              <a:spcBef>
                <a:spcPts val="4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Infraestruturas e serviços de apoio únicos  e fundamentais para o reforço da competitividade empresarial na região: </a:t>
            </a: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Marítima-Portuária | Ferroviária e Rodoviária</a:t>
            </a: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Plataforma Multimodal de Cacia</a:t>
            </a:r>
          </a:p>
          <a:p>
            <a:pPr marL="85725" lvl="0" indent="-85725" fontAlgn="base">
              <a:spcBef>
                <a:spcPct val="0"/>
              </a:spcBef>
              <a:spcAft>
                <a:spcPct val="0"/>
              </a:spcAft>
            </a:pPr>
            <a:endParaRPr lang="pt-PT" sz="800" dirty="0">
              <a:solidFill>
                <a:srgbClr val="C00000"/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SISTEMAS DE INVESTIGAÇÃO</a:t>
            </a:r>
          </a:p>
          <a:p>
            <a:pPr marL="182563" indent="-182563" fontAlgn="base">
              <a:spcBef>
                <a:spcPts val="400"/>
              </a:spcBef>
              <a:spcAft>
                <a:spcPct val="0"/>
              </a:spcAf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Transferência de conhecimento às empresas pelas instituições de IDI [</a:t>
            </a: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Universidade de Aveiro]</a:t>
            </a:r>
          </a:p>
          <a:p>
            <a:pPr marL="182563" indent="-182563" fontAlgn="base">
              <a:spcBef>
                <a:spcPts val="200"/>
              </a:spcBef>
              <a:spcAft>
                <a:spcPct val="0"/>
              </a:spcAf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Parque da Ciência e Inovação - PCI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800" b="1" dirty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DINÂMICA URBANÍSTICA</a:t>
            </a:r>
          </a:p>
          <a:p>
            <a:pPr marL="182563" lvl="0" indent="-182563" eaLnBrk="0" fontAlgn="base" hangingPunct="0">
              <a:spcBef>
                <a:spcPts val="4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Zona Industrial que mais se reafirmou territorialmente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Capacidade de crescimento</a:t>
            </a: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Diversidade e complementaridade funcional</a:t>
            </a:r>
            <a:endParaRPr lang="pt-PT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72" name="Grupo 71"/>
          <p:cNvGrpSpPr/>
          <p:nvPr/>
        </p:nvGrpSpPr>
        <p:grpSpPr>
          <a:xfrm>
            <a:off x="107504" y="116632"/>
            <a:ext cx="5216726" cy="6711709"/>
            <a:chOff x="320230" y="692696"/>
            <a:chExt cx="5004000" cy="613564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692696"/>
              <a:ext cx="4984357" cy="542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230" y="6161142"/>
              <a:ext cx="5004000" cy="66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aixaDeTexto 17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1. 	ENQUADRAMENTO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62844" y="1157034"/>
            <a:ext cx="3881155" cy="40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latin typeface="ISOCPEUR" pitchFamily="34" charset="0"/>
              </a:rPr>
              <a:t>ZONA INDUSTRIAL DE TABOEIRA</a:t>
            </a:r>
          </a:p>
          <a:p>
            <a:pPr marL="182563" marR="0" lv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latin typeface="ISOCPEUR" pitchFamily="34" charset="0"/>
              </a:rPr>
              <a:t>CONTEXTO REGIONAL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TECIDO E DINÂMICAS</a:t>
            </a:r>
          </a:p>
          <a:p>
            <a:pPr marL="182563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	</a:t>
            </a:r>
            <a:r>
              <a:rPr lang="pt-P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EMPRESARIAIS</a:t>
            </a:r>
            <a:endParaRPr lang="pt-PT" sz="1100" dirty="0" smtClean="0">
              <a:solidFill>
                <a:srgbClr val="C00000"/>
              </a:solidFill>
              <a:latin typeface="ISOCPEUR" pitchFamily="34" charset="0"/>
            </a:endParaRPr>
          </a:p>
          <a:p>
            <a:pPr marL="182563" lvl="0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&gt; 	Das 200 Maiores empresas no Distrito, 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	45% estão localizadas na AAE ‘Aveiro Norte’ e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	representam 41% do volume do negócio e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	19% da população empregada </a:t>
            </a:r>
          </a:p>
          <a:p>
            <a:pPr marL="182563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&gt; 	Só as 33 empresas mais exportadoras da AAE ‘Aveiro Norte’ representam 6,9% do total de exportações da Região Centro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EMPREGABILIDADE E RECURSOS HUMANOS</a:t>
            </a:r>
            <a:endParaRPr lang="pt-PT" sz="1100" b="1" dirty="0" smtClean="0">
              <a:solidFill>
                <a:srgbClr val="C00000"/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PRODUÇÃO CIENTÍFICA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100" b="1" dirty="0" smtClean="0">
              <a:solidFill>
                <a:srgbClr val="C00000"/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COMPETITIVIDADE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rgbClr val="C00000"/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</a:t>
            </a:r>
            <a:endParaRPr lang="pt-PT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1. 	ENQUADRAMENTO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" y="3672924"/>
            <a:ext cx="5295726" cy="311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57" y="657515"/>
            <a:ext cx="49605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62844" y="1157034"/>
            <a:ext cx="3881155" cy="57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latin typeface="ISOCPEUR" pitchFamily="34" charset="0"/>
              </a:rPr>
              <a:t>OPORTUNIDADE C2020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PROGRAMA OPERACIONAL COMPETITIVIDADE E INTERNACIONALIZAÇÃO</a:t>
            </a:r>
          </a:p>
          <a:p>
            <a:pPr marL="182563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Concretização da estratégia municipal programada, de uma forma direta e efetiva no território.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200" dirty="0">
              <a:solidFill>
                <a:srgbClr val="C00000"/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EIXO 1</a:t>
            </a:r>
          </a:p>
          <a:p>
            <a:pPr marL="182563" fontAlgn="base">
              <a:spcBef>
                <a:spcPts val="3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</a:rPr>
              <a:t>COMPETITIVIDADE E INTERNACIONALIZAÇÃO 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</a:rPr>
              <a:t>DA ECONOMIA REGIONAL</a:t>
            </a:r>
          </a:p>
          <a:p>
            <a:pPr marL="182563" indent="-182563" fontAlgn="base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Reforçar a capacitação empresarial das micro e PME para o desenvolvimento de bens e serviços</a:t>
            </a:r>
            <a:endParaRPr lang="pt-PT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85725" lvl="0" indent="-85725" fontAlgn="base">
              <a:spcBef>
                <a:spcPct val="0"/>
              </a:spcBef>
              <a:spcAft>
                <a:spcPct val="0"/>
              </a:spcAft>
            </a:pPr>
            <a:endParaRPr lang="pt-PT" sz="1200" dirty="0" smtClean="0">
              <a:solidFill>
                <a:srgbClr val="C00000"/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PRIORIDADE DE INVESTIMENTO 3.3 </a:t>
            </a:r>
          </a:p>
          <a:p>
            <a:pPr marL="182563" indent="-182563" fontAlgn="base">
              <a:spcBef>
                <a:spcPts val="600"/>
              </a:spcBef>
              <a:spcAft>
                <a:spcPct val="0"/>
              </a:spcAf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</a:t>
            </a: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Apoio à criação e alargamento de capacidades avançadas de desenvolvimento de produtos e serviços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OBJETIVO ESPECÍFICO</a:t>
            </a: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Reforçar a capacitação empresarial das micro e PME para o desenvolvimento de bens e serviços</a:t>
            </a: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tabLst>
                <a:tab pos="182563" algn="l"/>
              </a:tabLst>
            </a:pPr>
            <a:endParaRPr lang="pt-PT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1. 	ENQUADRAMENTO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6068" y="1864335"/>
            <a:ext cx="4385211" cy="385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solidFill>
                  <a:srgbClr val="7B5F4D"/>
                </a:solidFill>
                <a:latin typeface="ISOCPEUR" pitchFamily="34" charset="0"/>
              </a:rPr>
              <a:t>PLANO DE INVESTIMENTO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AÇÕES PRECONIZADAS</a:t>
            </a:r>
            <a:endParaRPr lang="pt-PT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endParaRPr lang="pt-PT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indent="-182563" fontAlgn="base">
              <a:spcBef>
                <a:spcPts val="6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Qualificação do Espaço público e Promoção da Intermodalidade</a:t>
            </a: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</a:t>
            </a: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Reordenamento e Qualificação Percursos e Vias</a:t>
            </a: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&gt; 	Qualificação Urbanística da Rua dos </a:t>
            </a:r>
            <a:r>
              <a:rPr lang="pt-PT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Ervideiros</a:t>
            </a:r>
            <a:endParaRPr lang="pt-PT" sz="1200" b="1" dirty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indent="-182563" eaLnBrk="0" fontAlgn="base" hangingPunct="0">
              <a:spcBef>
                <a:spcPts val="1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&gt; 	Implementação de Sinalética Informativa</a:t>
            </a: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</a:pPr>
            <a:endParaRPr lang="pt-PT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indent="-182563" fontAlgn="base">
              <a:spcBef>
                <a:spcPts val="6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pt-PT" sz="1200" dirty="0" smtClean="0">
                <a:latin typeface="ISOCPEUR" pitchFamily="34" charset="0"/>
                <a:ea typeface="Calibri" pitchFamily="34" charset="0"/>
                <a:cs typeface="Times New Roman" pitchFamily="18" charset="0"/>
              </a:rPr>
              <a:t>Ampliação da AAE</a:t>
            </a: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</a:t>
            </a: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Qualificação e Fecho de Malhas</a:t>
            </a:r>
          </a:p>
          <a:p>
            <a:pPr marL="182563" indent="-182563" fontAlgn="base">
              <a:spcBef>
                <a:spcPts val="30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 Estruturação da área de expansão</a:t>
            </a:r>
            <a:endParaRPr lang="pt-PT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200" b="1" dirty="0" smtClean="0">
              <a:solidFill>
                <a:srgbClr val="7B5F4D"/>
              </a:solidFill>
              <a:latin typeface="ISOCPEUR" pitchFamily="34" charset="0"/>
            </a:endParaRPr>
          </a:p>
        </p:txBody>
      </p:sp>
      <p:cxnSp>
        <p:nvCxnSpPr>
          <p:cNvPr id="24" name="Conexão recta unidireccional 23"/>
          <p:cNvCxnSpPr>
            <a:stCxn id="27" idx="6"/>
          </p:cNvCxnSpPr>
          <p:nvPr/>
        </p:nvCxnSpPr>
        <p:spPr>
          <a:xfrm>
            <a:off x="270224" y="2660664"/>
            <a:ext cx="558080" cy="351048"/>
          </a:xfrm>
          <a:prstGeom prst="straightConnector1">
            <a:avLst/>
          </a:prstGeom>
          <a:noFill/>
          <a:ln w="38100">
            <a:solidFill>
              <a:srgbClr val="CC3300"/>
            </a:solidFill>
            <a:prstDash val="sysDot"/>
            <a:headEnd type="none" w="med" len="med"/>
            <a:tailEnd type="triangle" w="med" len="med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6" name="Conexão recta 25"/>
          <p:cNvCxnSpPr>
            <a:stCxn id="27" idx="4"/>
          </p:cNvCxnSpPr>
          <p:nvPr/>
        </p:nvCxnSpPr>
        <p:spPr>
          <a:xfrm>
            <a:off x="189224" y="2741664"/>
            <a:ext cx="639080" cy="1601196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headEnd type="none" w="med" len="med"/>
            <a:tailEnd type="triangle" w="med" len="med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7" name="Oval 26"/>
          <p:cNvSpPr/>
          <p:nvPr/>
        </p:nvSpPr>
        <p:spPr>
          <a:xfrm>
            <a:off x="108224" y="2579664"/>
            <a:ext cx="162000" cy="162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olid"/>
            <a:headEnd type="none" w="med" len="med"/>
            <a:tailEnd type="triangle" w="med" len="med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62844" y="1157034"/>
            <a:ext cx="3881155" cy="43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latin typeface="ISOCPEUR" pitchFamily="34" charset="0"/>
              </a:rPr>
              <a:t>INSTRUMENTOS DE GESTÃO TERRITORIAL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SOCPEUR" pitchFamily="34" charset="0"/>
              </a:rPr>
              <a:t>PLANO DIRETOR MUNICIPAL - PDM </a:t>
            </a: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182563" lvl="0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PLANO DE URBANIZAÇÃO DA CIDADE DE AVEIRO - PUCA</a:t>
            </a:r>
          </a:p>
          <a:p>
            <a:pPr marL="182563" lvl="0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Preconiza expansão significativa da Zona Industrial de Taboeira, numa área sem infraestruturação</a:t>
            </a:r>
          </a:p>
          <a:p>
            <a:pPr marL="182563" lvl="0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Evolução da ocupação</a:t>
            </a:r>
          </a:p>
          <a:p>
            <a:pPr marL="182563" lvl="0" indent="-182563" eaLnBrk="0" fontAlgn="base" hangingPunct="0">
              <a:spcBef>
                <a:spcPts val="1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Dinâmicas urbanísticas</a:t>
            </a:r>
          </a:p>
          <a:p>
            <a:pPr marL="182563" lvl="0" indent="-182563" eaLnBrk="0" fontAlgn="base" hangingPunct="0">
              <a:spcBef>
                <a:spcPts val="1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Ocupação do solo </a:t>
            </a:r>
          </a:p>
          <a:p>
            <a:pPr marL="182563" lvl="0" indent="-182563" eaLnBrk="0" fontAlgn="base" hangingPunct="0">
              <a:spcBef>
                <a:spcPts val="1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Articulação das zonas consolidadas</a:t>
            </a:r>
            <a:endParaRPr lang="pt-PT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ISOCPEUR" pitchFamily="34" charset="0"/>
            </a:endParaRP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</a:rPr>
              <a:t>REVISÃO DO PLANO DIRETOR MUNICIPAL - PDM ’r 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endParaRPr lang="pt-PT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0758" y="4405530"/>
            <a:ext cx="5328000" cy="24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5508103" y="4483904"/>
            <a:ext cx="1521340" cy="2311200"/>
            <a:chOff x="5508104" y="4387789"/>
            <a:chExt cx="1497960" cy="2275681"/>
          </a:xfrm>
        </p:grpSpPr>
        <p:grpSp>
          <p:nvGrpSpPr>
            <p:cNvPr id="25" name="Grupo 24"/>
            <p:cNvGrpSpPr/>
            <p:nvPr/>
          </p:nvGrpSpPr>
          <p:grpSpPr>
            <a:xfrm>
              <a:off x="5508104" y="4387789"/>
              <a:ext cx="1497960" cy="2275681"/>
              <a:chOff x="5508104" y="4387789"/>
              <a:chExt cx="1497960" cy="227568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-179"/>
              <a:stretch>
                <a:fillRect/>
              </a:stretch>
            </p:blipFill>
            <p:spPr bwMode="auto">
              <a:xfrm>
                <a:off x="5586001" y="6519454"/>
                <a:ext cx="1368152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508104" y="4387789"/>
                <a:ext cx="1497960" cy="210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Oval 20"/>
            <p:cNvSpPr/>
            <p:nvPr/>
          </p:nvSpPr>
          <p:spPr bwMode="auto">
            <a:xfrm>
              <a:off x="5781928" y="4647246"/>
              <a:ext cx="720000" cy="7200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t-PT" sz="1400" b="1" dirty="0" smtClean="0">
                <a:latin typeface="ISOCPEUR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026527" y="5689266"/>
              <a:ext cx="720000" cy="7200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t-PT" sz="1400" b="1" dirty="0" smtClean="0">
                <a:latin typeface="ISOCPEUR" pitchFamily="34" charset="0"/>
              </a:endParaRPr>
            </a:p>
          </p:txBody>
        </p:sp>
        <p:sp>
          <p:nvSpPr>
            <p:cNvPr id="24" name="Seta para a esquerda e para a direita 23"/>
            <p:cNvSpPr/>
            <p:nvPr/>
          </p:nvSpPr>
          <p:spPr bwMode="auto">
            <a:xfrm rot="4491934">
              <a:off x="6276052" y="5374815"/>
              <a:ext cx="325892" cy="210574"/>
            </a:xfrm>
            <a:prstGeom prst="leftRightArrow">
              <a:avLst>
                <a:gd name="adj1" fmla="val 55041"/>
                <a:gd name="adj2" fmla="val 30127"/>
              </a:avLst>
            </a:prstGeom>
            <a:solidFill>
              <a:srgbClr val="FFFF00">
                <a:alpha val="7900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t-PT" sz="1400" b="1" dirty="0" smtClean="0">
                <a:latin typeface="ISOCPEUR" pitchFamily="34" charset="0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5804" y="4445278"/>
            <a:ext cx="1685613" cy="241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2. 	SISTEMA DE GESTÃO TERRITORIAL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0" y="1124744"/>
            <a:ext cx="5364088" cy="3281234"/>
            <a:chOff x="0" y="3564820"/>
            <a:chExt cx="5364088" cy="328123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564820"/>
              <a:ext cx="5364088" cy="305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307" y="6612054"/>
              <a:ext cx="5035035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24"/>
          <p:cNvGrpSpPr/>
          <p:nvPr/>
        </p:nvGrpSpPr>
        <p:grpSpPr>
          <a:xfrm>
            <a:off x="5508103" y="4483904"/>
            <a:ext cx="1521340" cy="2311200"/>
            <a:chOff x="5508104" y="4387789"/>
            <a:chExt cx="1497960" cy="2275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179"/>
            <a:stretch>
              <a:fillRect/>
            </a:stretch>
          </p:blipFill>
          <p:spPr bwMode="auto">
            <a:xfrm>
              <a:off x="5586001" y="6519454"/>
              <a:ext cx="1368152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08104" y="4387789"/>
              <a:ext cx="1497960" cy="210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Forma livre 45"/>
          <p:cNvSpPr/>
          <p:nvPr/>
        </p:nvSpPr>
        <p:spPr bwMode="auto">
          <a:xfrm>
            <a:off x="6132361" y="5080421"/>
            <a:ext cx="595312" cy="928687"/>
          </a:xfrm>
          <a:custGeom>
            <a:avLst/>
            <a:gdLst>
              <a:gd name="connsiteX0" fmla="*/ 223837 w 595312"/>
              <a:gd name="connsiteY0" fmla="*/ 0 h 928687"/>
              <a:gd name="connsiteX1" fmla="*/ 180975 w 595312"/>
              <a:gd name="connsiteY1" fmla="*/ 47625 h 928687"/>
              <a:gd name="connsiteX2" fmla="*/ 133350 w 595312"/>
              <a:gd name="connsiteY2" fmla="*/ 95250 h 928687"/>
              <a:gd name="connsiteX3" fmla="*/ 200025 w 595312"/>
              <a:gd name="connsiteY3" fmla="*/ 209550 h 928687"/>
              <a:gd name="connsiteX4" fmla="*/ 142875 w 595312"/>
              <a:gd name="connsiteY4" fmla="*/ 247650 h 928687"/>
              <a:gd name="connsiteX5" fmla="*/ 85725 w 595312"/>
              <a:gd name="connsiteY5" fmla="*/ 157162 h 928687"/>
              <a:gd name="connsiteX6" fmla="*/ 66675 w 595312"/>
              <a:gd name="connsiteY6" fmla="*/ 171450 h 928687"/>
              <a:gd name="connsiteX7" fmla="*/ 66675 w 595312"/>
              <a:gd name="connsiteY7" fmla="*/ 171450 h 928687"/>
              <a:gd name="connsiteX8" fmla="*/ 52387 w 595312"/>
              <a:gd name="connsiteY8" fmla="*/ 204787 h 928687"/>
              <a:gd name="connsiteX9" fmla="*/ 71437 w 595312"/>
              <a:gd name="connsiteY9" fmla="*/ 185737 h 928687"/>
              <a:gd name="connsiteX10" fmla="*/ 109537 w 595312"/>
              <a:gd name="connsiteY10" fmla="*/ 261937 h 928687"/>
              <a:gd name="connsiteX11" fmla="*/ 100012 w 595312"/>
              <a:gd name="connsiteY11" fmla="*/ 285750 h 928687"/>
              <a:gd name="connsiteX12" fmla="*/ 100012 w 595312"/>
              <a:gd name="connsiteY12" fmla="*/ 347662 h 928687"/>
              <a:gd name="connsiteX13" fmla="*/ 19050 w 595312"/>
              <a:gd name="connsiteY13" fmla="*/ 347662 h 928687"/>
              <a:gd name="connsiteX14" fmla="*/ 0 w 595312"/>
              <a:gd name="connsiteY14" fmla="*/ 395287 h 928687"/>
              <a:gd name="connsiteX15" fmla="*/ 4762 w 595312"/>
              <a:gd name="connsiteY15" fmla="*/ 528637 h 928687"/>
              <a:gd name="connsiteX16" fmla="*/ 23812 w 595312"/>
              <a:gd name="connsiteY16" fmla="*/ 638175 h 928687"/>
              <a:gd name="connsiteX17" fmla="*/ 38100 w 595312"/>
              <a:gd name="connsiteY17" fmla="*/ 728662 h 928687"/>
              <a:gd name="connsiteX18" fmla="*/ 38100 w 595312"/>
              <a:gd name="connsiteY18" fmla="*/ 814387 h 928687"/>
              <a:gd name="connsiteX19" fmla="*/ 52387 w 595312"/>
              <a:gd name="connsiteY19" fmla="*/ 857250 h 928687"/>
              <a:gd name="connsiteX20" fmla="*/ 133350 w 595312"/>
              <a:gd name="connsiteY20" fmla="*/ 819150 h 928687"/>
              <a:gd name="connsiteX21" fmla="*/ 219075 w 595312"/>
              <a:gd name="connsiteY21" fmla="*/ 819150 h 928687"/>
              <a:gd name="connsiteX22" fmla="*/ 242887 w 595312"/>
              <a:gd name="connsiteY22" fmla="*/ 857250 h 928687"/>
              <a:gd name="connsiteX23" fmla="*/ 290512 w 595312"/>
              <a:gd name="connsiteY23" fmla="*/ 928687 h 928687"/>
              <a:gd name="connsiteX24" fmla="*/ 304800 w 595312"/>
              <a:gd name="connsiteY24" fmla="*/ 885825 h 928687"/>
              <a:gd name="connsiteX25" fmla="*/ 338137 w 595312"/>
              <a:gd name="connsiteY25" fmla="*/ 847725 h 928687"/>
              <a:gd name="connsiteX26" fmla="*/ 519112 w 595312"/>
              <a:gd name="connsiteY26" fmla="*/ 657225 h 928687"/>
              <a:gd name="connsiteX27" fmla="*/ 557212 w 595312"/>
              <a:gd name="connsiteY27" fmla="*/ 642937 h 928687"/>
              <a:gd name="connsiteX28" fmla="*/ 590550 w 595312"/>
              <a:gd name="connsiteY28" fmla="*/ 552450 h 928687"/>
              <a:gd name="connsiteX29" fmla="*/ 595312 w 595312"/>
              <a:gd name="connsiteY29" fmla="*/ 476250 h 928687"/>
              <a:gd name="connsiteX30" fmla="*/ 590550 w 595312"/>
              <a:gd name="connsiteY30" fmla="*/ 423862 h 928687"/>
              <a:gd name="connsiteX31" fmla="*/ 590550 w 595312"/>
              <a:gd name="connsiteY31" fmla="*/ 376237 h 928687"/>
              <a:gd name="connsiteX32" fmla="*/ 547687 w 595312"/>
              <a:gd name="connsiteY32" fmla="*/ 261937 h 928687"/>
              <a:gd name="connsiteX33" fmla="*/ 514350 w 595312"/>
              <a:gd name="connsiteY33" fmla="*/ 276225 h 928687"/>
              <a:gd name="connsiteX34" fmla="*/ 428625 w 595312"/>
              <a:gd name="connsiteY34" fmla="*/ 290512 h 928687"/>
              <a:gd name="connsiteX35" fmla="*/ 419100 w 595312"/>
              <a:gd name="connsiteY35" fmla="*/ 271462 h 928687"/>
              <a:gd name="connsiteX36" fmla="*/ 357187 w 595312"/>
              <a:gd name="connsiteY36" fmla="*/ 280987 h 928687"/>
              <a:gd name="connsiteX37" fmla="*/ 276225 w 595312"/>
              <a:gd name="connsiteY37" fmla="*/ 152400 h 928687"/>
              <a:gd name="connsiteX38" fmla="*/ 257175 w 595312"/>
              <a:gd name="connsiteY38" fmla="*/ 152400 h 928687"/>
              <a:gd name="connsiteX39" fmla="*/ 190500 w 595312"/>
              <a:gd name="connsiteY39" fmla="*/ 42862 h 928687"/>
              <a:gd name="connsiteX40" fmla="*/ 223837 w 595312"/>
              <a:gd name="connsiteY40" fmla="*/ 0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5312" h="928687">
                <a:moveTo>
                  <a:pt x="223837" y="0"/>
                </a:moveTo>
                <a:lnTo>
                  <a:pt x="180975" y="47625"/>
                </a:lnTo>
                <a:lnTo>
                  <a:pt x="133350" y="95250"/>
                </a:lnTo>
                <a:lnTo>
                  <a:pt x="200025" y="209550"/>
                </a:lnTo>
                <a:lnTo>
                  <a:pt x="142875" y="247650"/>
                </a:lnTo>
                <a:lnTo>
                  <a:pt x="85725" y="157162"/>
                </a:lnTo>
                <a:lnTo>
                  <a:pt x="66675" y="171450"/>
                </a:lnTo>
                <a:lnTo>
                  <a:pt x="66675" y="171450"/>
                </a:lnTo>
                <a:lnTo>
                  <a:pt x="52387" y="204787"/>
                </a:lnTo>
                <a:lnTo>
                  <a:pt x="71437" y="185737"/>
                </a:lnTo>
                <a:lnTo>
                  <a:pt x="109537" y="261937"/>
                </a:lnTo>
                <a:lnTo>
                  <a:pt x="100012" y="285750"/>
                </a:lnTo>
                <a:lnTo>
                  <a:pt x="100012" y="347662"/>
                </a:lnTo>
                <a:lnTo>
                  <a:pt x="19050" y="347662"/>
                </a:lnTo>
                <a:lnTo>
                  <a:pt x="0" y="395287"/>
                </a:lnTo>
                <a:lnTo>
                  <a:pt x="4762" y="528637"/>
                </a:lnTo>
                <a:lnTo>
                  <a:pt x="23812" y="638175"/>
                </a:lnTo>
                <a:lnTo>
                  <a:pt x="38100" y="728662"/>
                </a:lnTo>
                <a:lnTo>
                  <a:pt x="38100" y="814387"/>
                </a:lnTo>
                <a:lnTo>
                  <a:pt x="52387" y="857250"/>
                </a:lnTo>
                <a:lnTo>
                  <a:pt x="133350" y="819150"/>
                </a:lnTo>
                <a:lnTo>
                  <a:pt x="219075" y="819150"/>
                </a:lnTo>
                <a:lnTo>
                  <a:pt x="242887" y="857250"/>
                </a:lnTo>
                <a:lnTo>
                  <a:pt x="290512" y="928687"/>
                </a:lnTo>
                <a:lnTo>
                  <a:pt x="304800" y="885825"/>
                </a:lnTo>
                <a:lnTo>
                  <a:pt x="338137" y="847725"/>
                </a:lnTo>
                <a:lnTo>
                  <a:pt x="519112" y="657225"/>
                </a:lnTo>
                <a:lnTo>
                  <a:pt x="557212" y="642937"/>
                </a:lnTo>
                <a:lnTo>
                  <a:pt x="590550" y="552450"/>
                </a:lnTo>
                <a:lnTo>
                  <a:pt x="595312" y="476250"/>
                </a:lnTo>
                <a:lnTo>
                  <a:pt x="590550" y="423862"/>
                </a:lnTo>
                <a:lnTo>
                  <a:pt x="590550" y="376237"/>
                </a:lnTo>
                <a:lnTo>
                  <a:pt x="547687" y="261937"/>
                </a:lnTo>
                <a:lnTo>
                  <a:pt x="514350" y="276225"/>
                </a:lnTo>
                <a:lnTo>
                  <a:pt x="428625" y="290512"/>
                </a:lnTo>
                <a:lnTo>
                  <a:pt x="419100" y="271462"/>
                </a:lnTo>
                <a:lnTo>
                  <a:pt x="357187" y="280987"/>
                </a:lnTo>
                <a:lnTo>
                  <a:pt x="276225" y="152400"/>
                </a:lnTo>
                <a:lnTo>
                  <a:pt x="257175" y="152400"/>
                </a:lnTo>
                <a:lnTo>
                  <a:pt x="190500" y="42862"/>
                </a:lnTo>
                <a:lnTo>
                  <a:pt x="223837" y="0"/>
                </a:lnTo>
                <a:close/>
              </a:path>
            </a:pathLst>
          </a:custGeom>
          <a:solidFill>
            <a:srgbClr val="FFFF00">
              <a:alpha val="43000"/>
            </a:srgbClr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400" b="1" dirty="0" smtClean="0">
              <a:latin typeface="ISOCPEUR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324350" y="1032339"/>
            <a:ext cx="3819650" cy="335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200" b="1" dirty="0" smtClean="0">
                <a:latin typeface="ISOCPEUR" pitchFamily="34" charset="0"/>
              </a:rPr>
              <a:t>INSTRUMENTOS DE EXECUÇÃO</a:t>
            </a: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 smtClean="0">
                <a:latin typeface="ISOCPEUR" pitchFamily="34" charset="0"/>
              </a:rPr>
              <a:t>UNIDADE DE EXECUÇÃO</a:t>
            </a:r>
          </a:p>
          <a:p>
            <a:pPr marL="182563" lvl="0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Delimitação da área a sujeitar a intervenção urbanística</a:t>
            </a:r>
            <a:endParaRPr lang="pt-PT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Planta cadastral, identificação dos prédios abrangidos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Solução integrada de conjunto</a:t>
            </a: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182563" lvl="0" fontAlgn="base">
              <a:spcBef>
                <a:spcPts val="300"/>
              </a:spcBef>
              <a:spcAft>
                <a:spcPct val="0"/>
              </a:spcAft>
            </a:pPr>
            <a:r>
              <a:rPr lang="pt-PT" sz="1100" b="1" dirty="0" smtClean="0">
                <a:latin typeface="ISOCPEUR" pitchFamily="34" charset="0"/>
              </a:rPr>
              <a:t>OPERAÇÃO DE REPARCELAMENTO DA PROPRIEDADE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Agrupamento de terrenos e posterior divisão 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Unidades Prediais adequadas</a:t>
            </a: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Distribuição Benefícios e Encargos</a:t>
            </a:r>
          </a:p>
          <a:p>
            <a:pPr marL="182563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Cedências: Infraestruturas, Verde, Equipamentos</a:t>
            </a: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Urbanização da área</a:t>
            </a:r>
          </a:p>
          <a:p>
            <a:pPr marL="182563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r>
              <a:rPr lang="pt-PT" sz="700" b="1" dirty="0" smtClean="0">
                <a:latin typeface="ISOCPEUR" pitchFamily="34" charset="0"/>
              </a:rPr>
              <a:t>	</a:t>
            </a:r>
          </a:p>
          <a:p>
            <a:pPr marL="182563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r>
              <a:rPr lang="pt-PT" sz="1100" b="1" dirty="0" smtClean="0">
                <a:latin typeface="ISOCPEUR" pitchFamily="34" charset="0"/>
              </a:rPr>
              <a:t>	SISTEMA DE COOPERAÇÃO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Iniciativa do Município com cooperação dos proprietários</a:t>
            </a:r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0" y="0"/>
            <a:ext cx="914400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  <a:buAutoNum type="arabicPeriod" startAt="2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SISTEMA DE GESTÃO </a:t>
            </a:r>
          </a:p>
          <a:p>
            <a:pPr marL="5024438" defTabSz="695325">
              <a:spcBef>
                <a:spcPts val="700"/>
              </a:spcBef>
              <a:buSzPct val="100000"/>
            </a:pPr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        TERRITORIAL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194563"/>
            <a:ext cx="156161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2014" y="4487604"/>
            <a:ext cx="1632274" cy="21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3" name="Grupo 20"/>
          <p:cNvGrpSpPr/>
          <p:nvPr/>
        </p:nvGrpSpPr>
        <p:grpSpPr>
          <a:xfrm>
            <a:off x="460084" y="1167776"/>
            <a:ext cx="3055960" cy="3296613"/>
            <a:chOff x="2195736" y="3486554"/>
            <a:chExt cx="3055960" cy="329661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95736" y="3486554"/>
              <a:ext cx="3055960" cy="313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792" y="6621167"/>
              <a:ext cx="1955172" cy="1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22"/>
          <p:cNvGrpSpPr/>
          <p:nvPr/>
        </p:nvGrpSpPr>
        <p:grpSpPr>
          <a:xfrm>
            <a:off x="69866" y="4480144"/>
            <a:ext cx="1812000" cy="2318544"/>
            <a:chOff x="241994" y="4469386"/>
            <a:chExt cx="1812000" cy="231854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7977" r="7720" b="4399"/>
            <a:stretch>
              <a:fillRect/>
            </a:stretch>
          </p:blipFill>
          <p:spPr bwMode="auto">
            <a:xfrm>
              <a:off x="258116" y="4469386"/>
              <a:ext cx="166364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1994" y="6625930"/>
              <a:ext cx="1812000" cy="1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8044" y="4456600"/>
            <a:ext cx="168997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 cstate="print"/>
          <a:srcRect r="2861"/>
          <a:stretch>
            <a:fillRect/>
          </a:stretch>
        </p:blipFill>
        <p:spPr bwMode="auto">
          <a:xfrm>
            <a:off x="3638146" y="4456070"/>
            <a:ext cx="163078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ângulo 37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TextBox 8"/>
          <p:cNvSpPr txBox="1">
            <a:spLocks noChangeArrowheads="1"/>
          </p:cNvSpPr>
          <p:nvPr/>
        </p:nvSpPr>
        <p:spPr bwMode="auto">
          <a:xfrm>
            <a:off x="2760635" y="4703275"/>
            <a:ext cx="1503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Contrato de Urbanização</a:t>
            </a: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[Janeiro  ‘2020</a:t>
            </a:r>
            <a:endParaRPr lang="en-US" sz="1400" b="1" dirty="0">
              <a:solidFill>
                <a:srgbClr val="7B5F4D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6" name="Straight Connector 5"/>
          <p:cNvCxnSpPr/>
          <p:nvPr/>
        </p:nvCxnSpPr>
        <p:spPr>
          <a:xfrm flipV="1">
            <a:off x="1082859" y="5304930"/>
            <a:ext cx="402357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06605" y="1985900"/>
            <a:ext cx="604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4992" y="1222312"/>
            <a:ext cx="1471613" cy="1446213"/>
          </a:xfrm>
          <a:prstGeom prst="ellipse">
            <a:avLst/>
          </a:prstGeom>
          <a:solidFill>
            <a:srgbClr val="D4C4BA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PDM</a:t>
            </a:r>
          </a:p>
          <a:p>
            <a:pPr algn="ctr">
              <a:defRPr/>
            </a:pPr>
            <a:endParaRPr lang="en-US" sz="300" dirty="0" smtClean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 algn="ctr">
              <a:defRPr/>
            </a:pPr>
            <a:endParaRPr lang="en-US" sz="200" b="1" dirty="0" smtClean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 algn="ctr"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PUCA</a:t>
            </a:r>
            <a:endParaRPr lang="en-US" sz="1500" b="1" dirty="0">
              <a:solidFill>
                <a:schemeClr val="tx1"/>
              </a:solidFill>
              <a:latin typeface="Calibri" pitchFamily="34" charset="0"/>
              <a:cs typeface="Arial"/>
            </a:endParaRPr>
          </a:p>
          <a:p>
            <a:pPr algn="ctr">
              <a:defRPr/>
            </a:pPr>
            <a:r>
              <a:rPr lang="en-US" sz="1500" b="1" dirty="0" smtClean="0">
                <a:solidFill>
                  <a:srgbClr val="7B5F4D"/>
                </a:solidFill>
                <a:latin typeface="Calibri" pitchFamily="34" charset="0"/>
                <a:cs typeface="Arial"/>
              </a:rPr>
              <a:t>Junho ‘2009</a:t>
            </a:r>
            <a:endParaRPr lang="en-US" sz="1500" b="1" dirty="0">
              <a:solidFill>
                <a:srgbClr val="7B5F4D"/>
              </a:solidFill>
              <a:latin typeface="Calibri" pitchFamily="34" charset="0"/>
              <a:cs typeface="Arial"/>
            </a:endParaRPr>
          </a:p>
        </p:txBody>
      </p:sp>
      <p:cxnSp>
        <p:nvCxnSpPr>
          <p:cNvPr id="18" name="Straight Connector 5"/>
          <p:cNvCxnSpPr/>
          <p:nvPr/>
        </p:nvCxnSpPr>
        <p:spPr>
          <a:xfrm>
            <a:off x="1057791" y="3720330"/>
            <a:ext cx="709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"/>
          <p:cNvCxnSpPr/>
          <p:nvPr/>
        </p:nvCxnSpPr>
        <p:spPr>
          <a:xfrm>
            <a:off x="1047033" y="3721037"/>
            <a:ext cx="7938" cy="1584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3550922" y="934398"/>
            <a:ext cx="13831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7B5F4D"/>
                </a:solidFill>
                <a:latin typeface="ISOCPEUR" pitchFamily="34" charset="0"/>
                <a:cs typeface="Arial"/>
              </a:rPr>
              <a:t>Delimitação da Unidade de Execução</a:t>
            </a: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rPr>
              <a:t>Setembro ‘2018</a:t>
            </a:r>
            <a:endParaRPr lang="en-US" sz="1400" b="1" dirty="0">
              <a:solidFill>
                <a:srgbClr val="7B5F4D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5447486" y="936186"/>
            <a:ext cx="134757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/>
              </a:rPr>
              <a:t>Participação Pública 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cs typeface="Arial"/>
            </a:endParaRP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Fevereiro</a:t>
            </a:r>
          </a:p>
          <a:p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Março ‘2019</a:t>
            </a:r>
            <a:endParaRPr lang="en-US" sz="1400" b="1" dirty="0">
              <a:solidFill>
                <a:srgbClr val="7B5F4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 bwMode="auto">
          <a:xfrm>
            <a:off x="6824892" y="1934067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6876306" y="945839"/>
            <a:ext cx="127348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Projeto da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Intervenção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Urbanística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cs typeface="Arial"/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cs typeface="Arial"/>
            </a:endParaRPr>
          </a:p>
          <a:p>
            <a:r>
              <a:rPr lang="en-US" sz="1400" b="1" dirty="0" err="1" smtClean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rPr>
              <a:t>Maio</a:t>
            </a:r>
            <a:r>
              <a:rPr lang="en-US" sz="1400" b="1" dirty="0" smtClean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rPr>
              <a:t> ‘2019</a:t>
            </a:r>
            <a:endParaRPr lang="en-US" sz="1400" b="1" dirty="0">
              <a:solidFill>
                <a:srgbClr val="7B5F4D"/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58" name="Straight Connector 5"/>
          <p:cNvCxnSpPr/>
          <p:nvPr/>
        </p:nvCxnSpPr>
        <p:spPr>
          <a:xfrm flipH="1">
            <a:off x="8150884" y="1993128"/>
            <a:ext cx="582" cy="172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"/>
          <p:cNvCxnSpPr>
            <a:endCxn id="35" idx="2"/>
          </p:cNvCxnSpPr>
          <p:nvPr/>
        </p:nvCxnSpPr>
        <p:spPr>
          <a:xfrm flipV="1">
            <a:off x="2103444" y="1982486"/>
            <a:ext cx="3314145" cy="2891"/>
          </a:xfrm>
          <a:prstGeom prst="line">
            <a:avLst/>
          </a:prstGeom>
          <a:ln w="9525">
            <a:solidFill>
              <a:srgbClr val="7B5F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2241072" y="945157"/>
            <a:ext cx="1413043" cy="1400383"/>
            <a:chOff x="2061643" y="1748043"/>
            <a:chExt cx="1410229" cy="1053228"/>
          </a:xfrm>
        </p:grpSpPr>
        <p:sp>
          <p:nvSpPr>
            <p:cNvPr id="15" name="Oval 14"/>
            <p:cNvSpPr>
              <a:spLocks/>
            </p:cNvSpPr>
            <p:nvPr/>
          </p:nvSpPr>
          <p:spPr>
            <a:xfrm>
              <a:off x="2061643" y="2494967"/>
              <a:ext cx="86228" cy="728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latin typeface="Calibri Light" panose="020F0302020204030204" pitchFamily="34" charset="0"/>
                <a:cs typeface="Arial"/>
              </a:endParaRPr>
            </a:p>
          </p:txBody>
        </p: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091480" y="1748043"/>
              <a:ext cx="1380392" cy="105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600" b="1" dirty="0">
                <a:latin typeface="Calibri Light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solidFill>
                    <a:srgbClr val="7B5F4D"/>
                  </a:solidFill>
                  <a:latin typeface="ISOCPEUR" pitchFamily="34" charset="0"/>
                  <a:cs typeface="Arial"/>
                </a:rPr>
                <a:t>Levantamento topográfico e cadastral</a:t>
              </a:r>
            </a:p>
            <a:p>
              <a:endParaRPr lang="en-US" sz="1200" b="1" dirty="0">
                <a:latin typeface="Calibri Light" pitchFamily="34" charset="0"/>
                <a:cs typeface="Arial" pitchFamily="34" charset="0"/>
              </a:endParaRPr>
            </a:p>
            <a:p>
              <a:r>
                <a:rPr lang="en-US" sz="1400" b="1" dirty="0" smtClean="0">
                  <a:solidFill>
                    <a:srgbClr val="7B5F4D"/>
                  </a:solidFill>
                  <a:latin typeface="Calibri Light" pitchFamily="34" charset="0"/>
                  <a:cs typeface="Arial" pitchFamily="34" charset="0"/>
                </a:rPr>
                <a:t>[Março ‘2018</a:t>
              </a:r>
              <a:endParaRPr lang="en-US" sz="1400" b="1" dirty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endParaRPr>
            </a:p>
          </p:txBody>
        </p:sp>
      </p:grpSp>
      <p:sp>
        <p:nvSpPr>
          <p:cNvPr id="33" name="Oval 32"/>
          <p:cNvSpPr>
            <a:spLocks/>
          </p:cNvSpPr>
          <p:nvPr/>
        </p:nvSpPr>
        <p:spPr bwMode="auto">
          <a:xfrm>
            <a:off x="3521025" y="1932279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 bwMode="auto">
          <a:xfrm>
            <a:off x="5417589" y="1934067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62" name="Rectângulo 61"/>
          <p:cNvSpPr/>
          <p:nvPr/>
        </p:nvSpPr>
        <p:spPr bwMode="auto">
          <a:xfrm>
            <a:off x="4849274" y="446279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400" b="1" dirty="0" smtClean="0">
              <a:solidFill>
                <a:schemeClr val="accent3">
                  <a:lumMod val="75000"/>
                </a:schemeClr>
              </a:solidFill>
              <a:latin typeface="ISOCPEUR" pitchFamily="34" charset="0"/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4624933" y="5253353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193714" y="4693246"/>
            <a:ext cx="1314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Obras de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Urbanização </a:t>
            </a: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[</a:t>
            </a:r>
            <a:r>
              <a:rPr lang="en-US" sz="1400" b="1" dirty="0" err="1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Maio</a:t>
            </a:r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 ‘2020</a:t>
            </a:r>
            <a:endParaRPr lang="en-US" sz="1400" b="1" dirty="0">
              <a:solidFill>
                <a:srgbClr val="7B5F4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 bwMode="auto">
          <a:xfrm>
            <a:off x="3347864" y="5259040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74" name="Oval 73"/>
          <p:cNvSpPr>
            <a:spLocks/>
          </p:cNvSpPr>
          <p:nvPr/>
        </p:nvSpPr>
        <p:spPr bwMode="auto">
          <a:xfrm>
            <a:off x="6850521" y="3673926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906142" y="2748409"/>
            <a:ext cx="1843232" cy="1764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B5F4D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chemeClr val="accent3">
                  <a:lumMod val="75000"/>
                </a:schemeClr>
              </a:solidFill>
              <a:latin typeface="ISOCPEUR" pitchFamily="34" charset="0"/>
            </a:endParaRPr>
          </a:p>
        </p:txBody>
      </p: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3904966" y="3220193"/>
            <a:ext cx="181279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600" b="1" dirty="0" smtClean="0">
                <a:latin typeface="Calibri Light" pitchFamily="34" charset="0"/>
                <a:cs typeface="Arial" pitchFamily="34" charset="0"/>
              </a:rPr>
              <a:t>CANDIDATURA</a:t>
            </a:r>
            <a:r>
              <a:rPr lang="en-US" sz="1900" b="1" dirty="0" smtClean="0">
                <a:latin typeface="Calibri Light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CENTRO 2020</a:t>
            </a:r>
            <a:endParaRPr lang="en-US" b="1" dirty="0"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600" b="1" dirty="0" err="1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Junho</a:t>
            </a:r>
            <a:r>
              <a:rPr lang="en-US" sz="16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‘ 2019</a:t>
            </a:r>
            <a:endParaRPr lang="en-US" sz="1600" b="1" dirty="0">
              <a:solidFill>
                <a:srgbClr val="7B5F4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1370798" y="5259040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1120051" y="4410526"/>
            <a:ext cx="15798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/>
              </a:rPr>
              <a:t>Participação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/>
              </a:rPr>
              <a:t>Pública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/>
              </a:rPr>
              <a:t> EIA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cs typeface="Arial"/>
            </a:endParaRP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[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Dezembro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‘2019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2" name="TextBox 8"/>
          <p:cNvSpPr txBox="1">
            <a:spLocks noChangeArrowheads="1"/>
          </p:cNvSpPr>
          <p:nvPr/>
        </p:nvSpPr>
        <p:spPr bwMode="auto">
          <a:xfrm>
            <a:off x="6739639" y="2668219"/>
            <a:ext cx="16230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Delimitação 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Operação de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cs typeface="Arial"/>
              </a:rPr>
              <a:t>Reparcelamento</a:t>
            </a:r>
          </a:p>
          <a:p>
            <a:endParaRPr lang="en-US" sz="12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rPr>
              <a:t>Junho</a:t>
            </a:r>
            <a:r>
              <a:rPr lang="en-US" sz="1400" b="1" dirty="0" smtClean="0">
                <a:solidFill>
                  <a:srgbClr val="7B5F4D"/>
                </a:solidFill>
                <a:latin typeface="Calibri Light" pitchFamily="34" charset="0"/>
                <a:cs typeface="Arial" pitchFamily="34" charset="0"/>
              </a:rPr>
              <a:t> ‘2019</a:t>
            </a:r>
            <a:endParaRPr lang="en-US" sz="1400" b="1" dirty="0">
              <a:solidFill>
                <a:srgbClr val="7B5F4D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83" name="TextBox 8"/>
          <p:cNvSpPr txBox="1">
            <a:spLocks noChangeArrowheads="1"/>
          </p:cNvSpPr>
          <p:nvPr/>
        </p:nvSpPr>
        <p:spPr bwMode="auto">
          <a:xfrm>
            <a:off x="1563411" y="2673734"/>
            <a:ext cx="15798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latin typeface="Calibri Light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ISOCPEUR" pitchFamily="34" charset="0"/>
                <a:cs typeface="Arial"/>
              </a:rPr>
              <a:t>Projeto</a:t>
            </a:r>
            <a:r>
              <a:rPr lang="en-US" sz="1400" dirty="0" smtClean="0">
                <a:latin typeface="ISOCPEUR" pitchFamily="34" charset="0"/>
                <a:cs typeface="Arial"/>
              </a:rPr>
              <a:t> </a:t>
            </a:r>
            <a:r>
              <a:rPr lang="en-US" sz="1400" dirty="0" err="1" smtClean="0">
                <a:latin typeface="ISOCPEUR" pitchFamily="34" charset="0"/>
                <a:cs typeface="Arial"/>
              </a:rPr>
              <a:t>Operação</a:t>
            </a:r>
            <a:r>
              <a:rPr lang="en-US" sz="1400" dirty="0" smtClean="0">
                <a:latin typeface="ISOCPEUR" pitchFamily="34" charset="0"/>
                <a:cs typeface="Arial"/>
              </a:rPr>
              <a:t> de </a:t>
            </a:r>
            <a:r>
              <a:rPr lang="en-US" sz="1400" dirty="0" err="1" smtClean="0">
                <a:latin typeface="ISOCPEUR" pitchFamily="34" charset="0"/>
                <a:cs typeface="Arial"/>
              </a:rPr>
              <a:t>Reparcelamento</a:t>
            </a:r>
            <a:endParaRPr lang="en-US" sz="1400" dirty="0" smtClean="0">
              <a:latin typeface="ISOCPEUR" pitchFamily="34" charset="0"/>
              <a:cs typeface="Arial"/>
            </a:endParaRPr>
          </a:p>
          <a:p>
            <a:endParaRPr lang="en-US" sz="1200" b="1" dirty="0">
              <a:solidFill>
                <a:srgbClr val="A80000"/>
              </a:solidFill>
              <a:latin typeface="Calibri Light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Setembro</a:t>
            </a:r>
            <a:r>
              <a:rPr lang="en-US" sz="1400" b="1" dirty="0" smtClean="0">
                <a:solidFill>
                  <a:srgbClr val="7B5F4D"/>
                </a:solidFill>
                <a:latin typeface="Calibri" pitchFamily="34" charset="0"/>
                <a:cs typeface="Arial" pitchFamily="34" charset="0"/>
              </a:rPr>
              <a:t> ’2019</a:t>
            </a:r>
            <a:endParaRPr lang="en-US" sz="1400" b="1" dirty="0">
              <a:solidFill>
                <a:srgbClr val="7B5F4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4" name="Oval 83"/>
          <p:cNvSpPr>
            <a:spLocks/>
          </p:cNvSpPr>
          <p:nvPr/>
        </p:nvSpPr>
        <p:spPr bwMode="auto">
          <a:xfrm>
            <a:off x="2005161" y="3682323"/>
            <a:ext cx="86400" cy="968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0" y="0"/>
            <a:ext cx="914400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  <a:buAutoNum type="arabicPeriod" startAt="3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MODELO E PRÓXIMOS </a:t>
            </a:r>
          </a:p>
          <a:p>
            <a:pPr marL="5024438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         PASSOS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5868143" y="4840031"/>
            <a:ext cx="327585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1" dirty="0" smtClean="0">
                <a:latin typeface="+mj-lt"/>
                <a:cs typeface="Arial" pitchFamily="34" charset="0"/>
              </a:rPr>
              <a:t>Ações Implementadas [2018-2020] em Paralelo com a Expansão da AAE</a:t>
            </a:r>
            <a:endParaRPr lang="en-US" sz="1600" b="1" dirty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  <a:cs typeface="Arial"/>
              </a:rPr>
              <a:t>Intervenções</a:t>
            </a:r>
            <a:r>
              <a:rPr lang="en-US" sz="1400" dirty="0">
                <a:latin typeface="+mj-lt"/>
                <a:cs typeface="Arial"/>
              </a:rPr>
              <a:t> </a:t>
            </a:r>
            <a:r>
              <a:rPr lang="en-US" sz="1400" dirty="0" err="1">
                <a:latin typeface="+mj-lt"/>
                <a:cs typeface="Arial"/>
              </a:rPr>
              <a:t>nos</a:t>
            </a:r>
            <a:r>
              <a:rPr lang="en-US" sz="1400" dirty="0">
                <a:latin typeface="+mj-lt"/>
                <a:cs typeface="Arial"/>
              </a:rPr>
              <a:t> </a:t>
            </a:r>
            <a:r>
              <a:rPr lang="en-US" sz="1400" dirty="0" err="1">
                <a:latin typeface="+mj-lt"/>
                <a:cs typeface="Arial"/>
              </a:rPr>
              <a:t>nós</a:t>
            </a:r>
            <a:r>
              <a:rPr lang="en-US" sz="1400" dirty="0">
                <a:latin typeface="+mj-lt"/>
                <a:cs typeface="Arial"/>
              </a:rPr>
              <a:t> de </a:t>
            </a:r>
            <a:r>
              <a:rPr lang="en-US" sz="1400" dirty="0" err="1">
                <a:latin typeface="+mj-lt"/>
                <a:cs typeface="Arial"/>
              </a:rPr>
              <a:t>Acesso</a:t>
            </a:r>
            <a:r>
              <a:rPr lang="en-US" sz="1400" dirty="0">
                <a:latin typeface="+mj-lt"/>
                <a:cs typeface="Arial"/>
              </a:rPr>
              <a:t> (Rotundas)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  <a:cs typeface="Arial"/>
              </a:rPr>
              <a:t>Intervenção</a:t>
            </a:r>
            <a:r>
              <a:rPr lang="en-US" sz="1400" dirty="0" smtClean="0">
                <a:latin typeface="+mj-lt"/>
                <a:cs typeface="Arial"/>
              </a:rPr>
              <a:t> </a:t>
            </a:r>
            <a:r>
              <a:rPr lang="en-US" sz="1400" dirty="0" err="1" smtClean="0">
                <a:latin typeface="+mj-lt"/>
                <a:cs typeface="Arial"/>
              </a:rPr>
              <a:t>na</a:t>
            </a:r>
            <a:r>
              <a:rPr lang="en-US" sz="1400" dirty="0" smtClean="0">
                <a:latin typeface="+mj-lt"/>
                <a:cs typeface="Arial"/>
              </a:rPr>
              <a:t> </a:t>
            </a:r>
            <a:r>
              <a:rPr lang="en-US" sz="1400" dirty="0" err="1" smtClean="0">
                <a:latin typeface="+mj-lt"/>
                <a:cs typeface="Arial"/>
              </a:rPr>
              <a:t>Rua</a:t>
            </a:r>
            <a:r>
              <a:rPr lang="en-US" sz="1400" dirty="0" smtClean="0">
                <a:latin typeface="+mj-lt"/>
                <a:cs typeface="Arial"/>
              </a:rPr>
              <a:t> João </a:t>
            </a:r>
            <a:r>
              <a:rPr lang="en-US" sz="1400" dirty="0" err="1" smtClean="0">
                <a:latin typeface="+mj-lt"/>
                <a:cs typeface="Arial"/>
              </a:rPr>
              <a:t>Casal</a:t>
            </a:r>
            <a:endParaRPr lang="en-US" sz="1400" dirty="0" smtClean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  <a:cs typeface="Arial"/>
              </a:rPr>
              <a:t>Intervenção</a:t>
            </a:r>
            <a:r>
              <a:rPr lang="en-US" sz="1400" dirty="0" smtClean="0">
                <a:latin typeface="+mj-lt"/>
                <a:cs typeface="Arial"/>
              </a:rPr>
              <a:t> </a:t>
            </a:r>
            <a:r>
              <a:rPr lang="en-US" sz="1400" dirty="0" err="1" smtClean="0">
                <a:latin typeface="+mj-lt"/>
                <a:cs typeface="Arial"/>
              </a:rPr>
              <a:t>na</a:t>
            </a:r>
            <a:r>
              <a:rPr lang="en-US" sz="1400" dirty="0" smtClean="0">
                <a:latin typeface="+mj-lt"/>
                <a:cs typeface="Arial"/>
              </a:rPr>
              <a:t> </a:t>
            </a:r>
            <a:r>
              <a:rPr lang="en-US" sz="1400" dirty="0" err="1" smtClean="0">
                <a:latin typeface="+mj-lt"/>
                <a:cs typeface="Arial"/>
              </a:rPr>
              <a:t>Rua</a:t>
            </a:r>
            <a:r>
              <a:rPr lang="en-US" sz="1400" dirty="0" smtClean="0">
                <a:latin typeface="+mj-lt"/>
                <a:cs typeface="Arial"/>
              </a:rPr>
              <a:t> dos </a:t>
            </a:r>
            <a:r>
              <a:rPr lang="en-US" sz="1400" dirty="0" err="1" smtClean="0">
                <a:latin typeface="+mj-lt"/>
                <a:cs typeface="Arial"/>
              </a:rPr>
              <a:t>Ervideiros</a:t>
            </a:r>
            <a:endParaRPr lang="en-US" sz="1400" dirty="0" smtClean="0">
              <a:latin typeface="+mj-lt"/>
              <a:cs typeface="Arial"/>
            </a:endParaRPr>
          </a:p>
          <a:p>
            <a:endParaRPr lang="en-US" sz="1200" b="1" dirty="0">
              <a:solidFill>
                <a:srgbClr val="A8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 descr="E:\Users\macunha\Desktop\Imagem_peduca_logos_cmavei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43" y="207129"/>
            <a:ext cx="837696" cy="9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62844" y="1149558"/>
            <a:ext cx="3881155" cy="54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400" b="1" dirty="0" smtClean="0">
                <a:latin typeface="ISOCPEUR" pitchFamily="34" charset="0"/>
              </a:rPr>
              <a:t>PERÍODO DE PARTICIPAÇÃO</a:t>
            </a:r>
          </a:p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400" b="1" dirty="0" smtClean="0">
              <a:latin typeface="ISOCPEUR" pitchFamily="34" charset="0"/>
            </a:endParaRPr>
          </a:p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1400" b="1" dirty="0" smtClean="0">
              <a:latin typeface="ISOCPEUR" pitchFamily="34" charset="0"/>
            </a:endParaRPr>
          </a:p>
          <a:p>
            <a:pPr marL="182563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1400" b="1" dirty="0" smtClean="0">
                <a:latin typeface="ISOCPEUR" pitchFamily="34" charset="0"/>
              </a:rPr>
              <a:t>ATENDIMENTO</a:t>
            </a:r>
          </a:p>
          <a:p>
            <a:pPr marL="85725" lvl="0" indent="-85725" fontAlgn="base">
              <a:spcBef>
                <a:spcPct val="0"/>
              </a:spcBef>
              <a:spcAft>
                <a:spcPct val="0"/>
              </a:spcAft>
            </a:pP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RECOLHA DE INFORMAÇÃO CADASTRAL</a:t>
            </a:r>
          </a:p>
          <a:p>
            <a:pPr marL="182563" lvl="0" indent="-182563" eaLnBrk="0" fontAlgn="base" hangingPunct="0">
              <a:spcBef>
                <a:spcPts val="6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&gt; 	Interessados devem fazer-se acompanhar da sua identificação e dos documentos em posse referente </a:t>
            </a: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r>
              <a:rPr lang="pt-P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Calibri" pitchFamily="34" charset="0"/>
                <a:cs typeface="Times New Roman" pitchFamily="18" charset="0"/>
              </a:rPr>
              <a:t>	ao(s) prédio(s) de que é titular</a:t>
            </a: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endParaRPr lang="pt-PT" sz="1200" b="1" dirty="0" smtClean="0">
              <a:latin typeface="ISOCPEUR" pitchFamily="34" charset="0"/>
            </a:endParaRPr>
          </a:p>
          <a:p>
            <a:pPr marL="182563" fontAlgn="base">
              <a:spcBef>
                <a:spcPct val="0"/>
              </a:spcBef>
              <a:spcAft>
                <a:spcPct val="0"/>
              </a:spcAft>
            </a:pPr>
            <a:r>
              <a:rPr lang="pt-P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</a:rPr>
              <a:t>MARCAÇÃO PRÉVIA</a:t>
            </a: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1200" b="1" dirty="0" smtClean="0">
              <a:latin typeface="ISOCPEUR" pitchFamily="34" charset="0"/>
            </a:endParaRP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1200" b="1" dirty="0" smtClean="0">
              <a:latin typeface="ISOCPEUR" pitchFamily="34" charset="0"/>
            </a:endParaRP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1200" b="1" dirty="0" smtClean="0">
              <a:latin typeface="ISOCPEUR" pitchFamily="34" charset="0"/>
            </a:endParaRPr>
          </a:p>
          <a:p>
            <a:pPr marL="182563" lvl="0" indent="-182563" eaLnBrk="0" fontAlgn="base" hangingPunct="0">
              <a:spcAft>
                <a:spcPct val="0"/>
              </a:spcAft>
              <a:tabLst>
                <a:tab pos="182563" algn="l"/>
              </a:tabLst>
            </a:pPr>
            <a:endParaRPr lang="pt-PT" sz="1200" b="1" dirty="0" smtClean="0">
              <a:latin typeface="ISOCPEUR" pitchFamily="34" charset="0"/>
            </a:endParaRPr>
          </a:p>
          <a:p>
            <a:pPr marL="182563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endParaRPr lang="pt-PT" sz="1400" b="1" dirty="0" smtClean="0">
              <a:latin typeface="ISOCPEUR" pitchFamily="34" charset="0"/>
            </a:endParaRPr>
          </a:p>
          <a:p>
            <a:pPr marL="182563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pt-PT" sz="1400" b="1" dirty="0" smtClean="0">
                <a:latin typeface="ISOCPEUR" pitchFamily="34" charset="0"/>
              </a:rPr>
              <a:t>	LOCAIS DE CONSULTA</a:t>
            </a:r>
          </a:p>
          <a:p>
            <a:pPr marL="182563" indent="-182563" eaLnBrk="0" fontAlgn="base" hangingPunct="0">
              <a:spcBef>
                <a:spcPts val="300"/>
              </a:spcBef>
              <a:spcAft>
                <a:spcPct val="0"/>
              </a:spcAft>
              <a:tabLst>
                <a:tab pos="182563" algn="l"/>
              </a:tabLst>
            </a:pPr>
            <a:endParaRPr lang="pt-PT" sz="1400" b="1" dirty="0" smtClean="0">
              <a:latin typeface="ISOCPEUR" pitchFamily="34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>
                <a:tab pos="182563" algn="l"/>
              </a:tabLst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85725" lvl="0" indent="-85725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SOCPEUR" pitchFamily="34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ts val="200"/>
              </a:spcBef>
              <a:spcAft>
                <a:spcPct val="0"/>
              </a:spcAft>
              <a:tabLst>
                <a:tab pos="182563" algn="l"/>
              </a:tabLst>
            </a:pPr>
            <a:endParaRPr lang="pt-PT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ISOCPEUR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1424389"/>
            <a:ext cx="5508104" cy="54336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endParaRPr lang="pt-PT" sz="1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623888">
              <a:spcBef>
                <a:spcPts val="600"/>
              </a:spcBef>
            </a:pPr>
            <a:endParaRPr lang="pt-PT" sz="1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623888">
              <a:spcBef>
                <a:spcPts val="600"/>
              </a:spcBef>
            </a:pPr>
            <a:r>
              <a:rPr lang="pt-PT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GABINETE DE ATENDIMENTO INTEGRADO [GAI]</a:t>
            </a:r>
          </a:p>
          <a:p>
            <a:pPr marL="623888">
              <a:spcBef>
                <a:spcPts val="600"/>
              </a:spcBef>
              <a:tabLst>
                <a:tab pos="2333625" algn="l"/>
              </a:tabLst>
            </a:pPr>
            <a:r>
              <a:rPr lang="pt-P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Cais da Fonte Nova </a:t>
            </a:r>
          </a:p>
          <a:p>
            <a:pPr marL="623888" lvl="4">
              <a:spcBef>
                <a:spcPts val="600"/>
              </a:spcBef>
              <a:tabLst>
                <a:tab pos="2333625" algn="l"/>
                <a:tab pos="5019675" algn="l"/>
              </a:tabLst>
            </a:pPr>
            <a:r>
              <a:rPr lang="pt-P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3.ª feiras  09:00 - 13:00 </a:t>
            </a:r>
          </a:p>
          <a:p>
            <a:pPr marL="623888" lvl="4">
              <a:spcBef>
                <a:spcPts val="600"/>
              </a:spcBef>
              <a:tabLst>
                <a:tab pos="2333625" algn="l"/>
                <a:tab pos="5019675" algn="l"/>
              </a:tabLst>
            </a:pPr>
            <a:r>
              <a:rPr lang="pt-P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6.ª feiras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14:00 - 18:00</a:t>
            </a:r>
          </a:p>
          <a:p>
            <a:pPr marL="623888">
              <a:spcBef>
                <a:spcPts val="700"/>
              </a:spcBef>
              <a:tabLst>
                <a:tab pos="2333625" algn="l"/>
                <a:tab pos="5019675" algn="l"/>
              </a:tabLst>
            </a:pP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t-PT" sz="2000" b="1" dirty="0" err="1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pt-PT" sz="2000" b="1" dirty="0" err="1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cs typeface="Arial" pitchFamily="34" charset="0"/>
              </a:rPr>
              <a:t>eral@cm-aveiro.pt</a:t>
            </a:r>
            <a:endParaRPr lang="pt-PT" sz="2000" b="1" dirty="0" smtClean="0">
              <a:solidFill>
                <a:schemeClr val="accent5">
                  <a:lumMod val="75000"/>
                </a:schemeClr>
              </a:solidFill>
              <a:latin typeface="ISOCPEUR" pitchFamily="34" charset="0"/>
              <a:cs typeface="Arial" pitchFamily="34" charset="0"/>
            </a:endParaRPr>
          </a:p>
          <a:p>
            <a:pPr marL="623888">
              <a:spcBef>
                <a:spcPts val="700"/>
              </a:spcBef>
              <a:tabLst>
                <a:tab pos="2333625" algn="l"/>
                <a:tab pos="5019675" algn="l"/>
              </a:tabLst>
            </a:pPr>
            <a:r>
              <a:rPr lang="pt-PT" sz="2000" b="1" dirty="0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234 406 300 </a:t>
            </a:r>
            <a:endParaRPr lang="pt-PT" sz="2000" b="1" dirty="0" smtClean="0">
              <a:solidFill>
                <a:schemeClr val="accent5">
                  <a:lumMod val="75000"/>
                </a:schemeClr>
              </a:solidFill>
              <a:latin typeface="ISOCPEUR" pitchFamily="34" charset="0"/>
              <a:cs typeface="Arial" pitchFamily="34" charset="0"/>
            </a:endParaRPr>
          </a:p>
          <a:p>
            <a:pPr marL="623888" algn="r">
              <a:tabLst>
                <a:tab pos="5019675" algn="l"/>
              </a:tabLst>
            </a:pP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430338">
              <a:tabLst>
                <a:tab pos="2333625" algn="l"/>
              </a:tabLst>
            </a:pPr>
            <a:r>
              <a:rPr lang="pt-PT" sz="1600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&gt; SITE: 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www.cm-aveiro.pt</a:t>
            </a:r>
          </a:p>
          <a:p>
            <a:pPr marL="1430338">
              <a:spcBef>
                <a:spcPts val="600"/>
              </a:spcBef>
              <a:tabLst>
                <a:tab pos="2333625" algn="l"/>
              </a:tabLst>
            </a:pPr>
            <a:r>
              <a:rPr lang="pt-PT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lang="pt-PT" sz="1600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GAI: </a:t>
            </a:r>
            <a:r>
              <a:rPr lang="pt-PT" sz="1600" b="1" dirty="0" smtClean="0">
                <a:solidFill>
                  <a:schemeClr val="accent5">
                    <a:lumMod val="7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t-PT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Cais da Fonte Nova</a:t>
            </a:r>
          </a:p>
          <a:p>
            <a:pPr marL="623888">
              <a:spcBef>
                <a:spcPts val="600"/>
              </a:spcBef>
              <a:tabLst>
                <a:tab pos="2333625" algn="l"/>
              </a:tabLst>
            </a:pPr>
            <a:r>
              <a:rPr lang="pt-PT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	Dias úteis:  08h30 - 16h30</a:t>
            </a:r>
          </a:p>
          <a:p>
            <a:pPr marL="623888">
              <a:spcBef>
                <a:spcPts val="600"/>
              </a:spcBef>
            </a:pPr>
            <a:endParaRPr lang="pt-PT" sz="2000" b="1" dirty="0" smtClean="0">
              <a:solidFill>
                <a:srgbClr val="7B5F4D"/>
              </a:solidFill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623888">
              <a:spcBef>
                <a:spcPts val="1200"/>
              </a:spcBef>
              <a:tabLst>
                <a:tab pos="1790700" algn="l"/>
              </a:tabLst>
            </a:pPr>
            <a:endParaRPr lang="pt-PT" sz="2000" b="1" dirty="0" smtClean="0">
              <a:solidFill>
                <a:schemeClr val="accent5">
                  <a:lumMod val="75000"/>
                </a:schemeClr>
              </a:solidFill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623888">
              <a:spcBef>
                <a:spcPts val="600"/>
              </a:spcBef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  <a:latin typeface="ISOCPEUR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003099"/>
            <a:ext cx="5364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endParaRPr lang="pt-PT" sz="1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623888" algn="r">
              <a:spcBef>
                <a:spcPts val="600"/>
              </a:spcBef>
              <a:tabLst>
                <a:tab pos="623888" algn="l"/>
              </a:tabLst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pt-PT" sz="2000" b="1" dirty="0" smtClean="0">
                <a:latin typeface="ISOCPEUR" pitchFamily="34" charset="0"/>
                <a:ea typeface="Times New Roman" pitchFamily="18" charset="0"/>
                <a:cs typeface="Arial" pitchFamily="34" charset="0"/>
              </a:rPr>
              <a:t>20 FEVEREIRO - 22 MARÇO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0" y="0"/>
            <a:ext cx="914400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endParaRPr lang="pt-PT" sz="2000" b="1" dirty="0" smtClean="0">
              <a:latin typeface="ISOCPEUR" pitchFamily="34" charset="0"/>
              <a:ea typeface="Times New Roman" pitchFamily="18" charset="0"/>
              <a:cs typeface="Arial" pitchFamily="34" charset="0"/>
            </a:endParaRPr>
          </a:p>
          <a:p>
            <a:pPr marL="5475288" indent="-450850" defTabSz="695325">
              <a:spcBef>
                <a:spcPts val="700"/>
              </a:spcBef>
              <a:buSzPct val="100000"/>
            </a:pP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SOCPEUR" pitchFamily="34" charset="0"/>
                <a:ea typeface="Times New Roman" pitchFamily="18" charset="0"/>
                <a:cs typeface="Arial" pitchFamily="34" charset="0"/>
              </a:rPr>
              <a:t>4. 	PARTICIPAÇÃO PÚBLICA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noAutofit/>
      </a:bodyPr>
      <a:lstStyle>
        <a:defPPr marL="182563" marR="0" fontAlgn="base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tabLst/>
          <a:defRPr sz="1400" b="1" dirty="0" smtClean="0">
            <a:latin typeface="ISOCPEUR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230</Words>
  <Application>Microsoft Office PowerPoint</Application>
  <PresentationFormat>Apresentação no Ecrã (4:3)</PresentationFormat>
  <Paragraphs>220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Câmara Municipal de Aveiro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rfreitas</dc:creator>
  <cp:lastModifiedBy>Simão Santana</cp:lastModifiedBy>
  <cp:revision>339</cp:revision>
  <dcterms:created xsi:type="dcterms:W3CDTF">2019-01-30T10:03:48Z</dcterms:created>
  <dcterms:modified xsi:type="dcterms:W3CDTF">2019-02-22T11:05:50Z</dcterms:modified>
</cp:coreProperties>
</file>